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entation.xml" ContentType="application/vnd.openxmlformats-officedocument.presentationml.presentation.main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slideLayouts/slideLayout3.xml" ContentType="application/vnd.openxmlformats-officedocument.presentationml.slideLayout+xml"/>
  <Override PartName="/ppt/notesSlides/notesSlide5.xml" ContentType="application/vnd.openxmlformats-officedocument.presentationml.notesSlide+xml"/>
  <Override PartName="/ppt/slideMasters/slideMaster1.xml" ContentType="application/vnd.openxmlformats-officedocument.presentationml.slideMaster+xml"/>
  <Override PartName="/ppt/notesSlides/notesSlide6.xml" ContentType="application/vnd.openxmlformats-officedocument.presentationml.notesSlide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theme/theme2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57" r:id="rId2"/>
    <p:sldId id="259" r:id="rId3"/>
    <p:sldId id="260" r:id="rId4"/>
    <p:sldId id="261" r:id="rId5"/>
    <p:sldId id="262" r:id="rId6"/>
    <p:sldId id="263" r:id="rId7"/>
  </p:sldIdLst>
  <p:sldSz cx="9144000" cy="6858000" type="screen4x3"/>
  <p:notesSz cx="6797675" cy="992822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4269"/>
    <p:restoredTop sz="94662"/>
  </p:normalViewPr>
  <p:slideViewPr>
    <p:cSldViewPr>
      <p:cViewPr varScale="1">
        <p:scale>
          <a:sx n="91" d="100"/>
          <a:sy n="91" d="100"/>
        </p:scale>
        <p:origin x="200" y="5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customXml" Target="../customXml/item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customXml" Target="../customXml/item3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Relationship Id="rId14" Type="http://schemas.openxmlformats.org/officeDocument/2006/relationships/customXml" Target="../customXml/item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BEC3DE2-A1DC-4642-915A-24F5FB1DB3FB}" type="datetimeFigureOut">
              <a:rPr lang="en-GB" smtClean="0"/>
              <a:t>14/09/2021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907"/>
            <a:ext cx="5438140" cy="446770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6D653F8-A3FE-4A71-901D-39C5CFD855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24245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123" name="Notes Placeholder 2"/>
          <p:cNvSpPr txBox="1"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altLang="en-US" dirty="0">
              <a:latin typeface="Calibri" panose="020F0502020204030204" pitchFamily="34" charset="0"/>
            </a:endParaRPr>
          </a:p>
        </p:txBody>
      </p:sp>
      <p:sp>
        <p:nvSpPr>
          <p:cNvPr id="512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numCol="1">
            <a:prstTxWarp prst="textNoShape">
              <a:avLst/>
            </a:prstTxWarp>
          </a:bodyPr>
          <a:lstStyle>
            <a:lvl1pPr defTabSz="4572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4572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4572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4572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4572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D1BDDF74-B4F6-40FB-A546-784D32949468}" type="slidenum">
              <a:rPr altLang="en-US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alt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460895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123" name="Notes Placeholder 2"/>
          <p:cNvSpPr txBox="1"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altLang="en-US" dirty="0">
              <a:latin typeface="Calibri" panose="020F0502020204030204" pitchFamily="34" charset="0"/>
            </a:endParaRPr>
          </a:p>
        </p:txBody>
      </p:sp>
      <p:sp>
        <p:nvSpPr>
          <p:cNvPr id="512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numCol="1">
            <a:prstTxWarp prst="textNoShape">
              <a:avLst/>
            </a:prstTxWarp>
          </a:bodyPr>
          <a:lstStyle>
            <a:lvl1pPr defTabSz="4572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4572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4572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4572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4572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D1BDDF74-B4F6-40FB-A546-784D32949468}" type="slidenum">
              <a:rPr altLang="en-US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</a:t>
            </a:fld>
            <a:endParaRPr alt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46089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123" name="Notes Placeholder 2"/>
          <p:cNvSpPr txBox="1"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altLang="en-US" dirty="0">
              <a:latin typeface="Calibri" panose="020F0502020204030204" pitchFamily="34" charset="0"/>
            </a:endParaRPr>
          </a:p>
        </p:txBody>
      </p:sp>
      <p:sp>
        <p:nvSpPr>
          <p:cNvPr id="512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numCol="1">
            <a:prstTxWarp prst="textNoShape">
              <a:avLst/>
            </a:prstTxWarp>
          </a:bodyPr>
          <a:lstStyle>
            <a:lvl1pPr defTabSz="4572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4572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4572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4572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4572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D1BDDF74-B4F6-40FB-A546-784D32949468}" type="slidenum">
              <a:rPr altLang="en-US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</a:t>
            </a:fld>
            <a:endParaRPr alt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460895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123" name="Notes Placeholder 2"/>
          <p:cNvSpPr txBox="1"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altLang="en-US" dirty="0">
              <a:latin typeface="Calibri" panose="020F0502020204030204" pitchFamily="34" charset="0"/>
            </a:endParaRPr>
          </a:p>
        </p:txBody>
      </p:sp>
      <p:sp>
        <p:nvSpPr>
          <p:cNvPr id="512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numCol="1">
            <a:prstTxWarp prst="textNoShape">
              <a:avLst/>
            </a:prstTxWarp>
          </a:bodyPr>
          <a:lstStyle>
            <a:lvl1pPr defTabSz="4572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4572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4572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4572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4572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D1BDDF74-B4F6-40FB-A546-784D32949468}" type="slidenum">
              <a:rPr altLang="en-US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4</a:t>
            </a:fld>
            <a:endParaRPr alt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460895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123" name="Notes Placeholder 2"/>
          <p:cNvSpPr txBox="1"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altLang="en-US" dirty="0">
              <a:latin typeface="Calibri" panose="020F0502020204030204" pitchFamily="34" charset="0"/>
            </a:endParaRPr>
          </a:p>
        </p:txBody>
      </p:sp>
      <p:sp>
        <p:nvSpPr>
          <p:cNvPr id="512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numCol="1">
            <a:prstTxWarp prst="textNoShape">
              <a:avLst/>
            </a:prstTxWarp>
          </a:bodyPr>
          <a:lstStyle>
            <a:lvl1pPr defTabSz="4572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4572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4572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4572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4572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D1BDDF74-B4F6-40FB-A546-784D32949468}" type="slidenum">
              <a:rPr altLang="en-US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5</a:t>
            </a:fld>
            <a:endParaRPr alt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460895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123" name="Notes Placeholder 2"/>
          <p:cNvSpPr txBox="1"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altLang="en-US" dirty="0">
              <a:latin typeface="Calibri" panose="020F0502020204030204" pitchFamily="34" charset="0"/>
            </a:endParaRPr>
          </a:p>
        </p:txBody>
      </p:sp>
      <p:sp>
        <p:nvSpPr>
          <p:cNvPr id="512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numCol="1">
            <a:prstTxWarp prst="textNoShape">
              <a:avLst/>
            </a:prstTxWarp>
          </a:bodyPr>
          <a:lstStyle>
            <a:lvl1pPr defTabSz="4572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4572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4572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4572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4572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D1BDDF74-B4F6-40FB-A546-784D32949468}" type="slidenum">
              <a:rPr altLang="en-US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6</a:t>
            </a:fld>
            <a:endParaRPr alt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46089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69D5A7-996A-4B51-AC55-644F4BC2EF4E}" type="datetimeFigureOut">
              <a:rPr lang="en-GB" smtClean="0"/>
              <a:t>14/09/2021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80A216-1D84-42CD-A4A4-B6E8B7F993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73561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69D5A7-996A-4B51-AC55-644F4BC2EF4E}" type="datetimeFigureOut">
              <a:rPr lang="en-GB" smtClean="0"/>
              <a:t>14/09/2021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80A216-1D84-42CD-A4A4-B6E8B7F993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92397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69D5A7-996A-4B51-AC55-644F4BC2EF4E}" type="datetimeFigureOut">
              <a:rPr lang="en-GB" smtClean="0"/>
              <a:t>14/09/2021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80A216-1D84-42CD-A4A4-B6E8B7F993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17840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69D5A7-996A-4B51-AC55-644F4BC2EF4E}" type="datetimeFigureOut">
              <a:rPr lang="en-GB" smtClean="0"/>
              <a:t>14/09/2021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80A216-1D84-42CD-A4A4-B6E8B7F993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18983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69D5A7-996A-4B51-AC55-644F4BC2EF4E}" type="datetimeFigureOut">
              <a:rPr lang="en-GB" smtClean="0"/>
              <a:t>14/09/2021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80A216-1D84-42CD-A4A4-B6E8B7F993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61592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69D5A7-996A-4B51-AC55-644F4BC2EF4E}" type="datetimeFigureOut">
              <a:rPr lang="en-GB" smtClean="0"/>
              <a:t>14/09/2021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80A216-1D84-42CD-A4A4-B6E8B7F993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58546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69D5A7-996A-4B51-AC55-644F4BC2EF4E}" type="datetimeFigureOut">
              <a:rPr lang="en-GB" smtClean="0"/>
              <a:t>14/09/2021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80A216-1D84-42CD-A4A4-B6E8B7F993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45134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69D5A7-996A-4B51-AC55-644F4BC2EF4E}" type="datetimeFigureOut">
              <a:rPr lang="en-GB" smtClean="0"/>
              <a:t>14/09/2021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80A216-1D84-42CD-A4A4-B6E8B7F993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19039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69D5A7-996A-4B51-AC55-644F4BC2EF4E}" type="datetimeFigureOut">
              <a:rPr lang="en-GB" smtClean="0"/>
              <a:t>14/09/2021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80A216-1D84-42CD-A4A4-B6E8B7F993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31662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69D5A7-996A-4B51-AC55-644F4BC2EF4E}" type="datetimeFigureOut">
              <a:rPr lang="en-GB" smtClean="0"/>
              <a:t>14/09/2021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80A216-1D84-42CD-A4A4-B6E8B7F993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05526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69D5A7-996A-4B51-AC55-644F4BC2EF4E}" type="datetimeFigureOut">
              <a:rPr lang="en-GB" smtClean="0"/>
              <a:t>14/09/2021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80A216-1D84-42CD-A4A4-B6E8B7F993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4967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69D5A7-996A-4B51-AC55-644F4BC2EF4E}" type="datetimeFigureOut">
              <a:rPr lang="en-GB" smtClean="0"/>
              <a:t>14/09/2021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80A216-1D84-42CD-A4A4-B6E8B7F993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26177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.uk/url?sa=i&amp;url=https%3A%2F%2Ftinycards.duolingo.com%2Fdecks%2FKkDVKcER%2Fschool-objects&amp;psig=AOvVaw2Du6jXMZM91HEDJRI-dv6w&amp;ust=1589884347118000&amp;source=images&amp;cd=vfe&amp;ved=0CAIQjRxqFwoTCPiS-JWbvekCFQAAAAAdAAAAABAD" TargetMode="External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microsoft.com/office/2007/relationships/hdphoto" Target="../media/hdphoto1.wdp"/><Relationship Id="rId5" Type="http://schemas.openxmlformats.org/officeDocument/2006/relationships/image" Target="../media/image14.png"/><Relationship Id="rId4" Type="http://schemas.openxmlformats.org/officeDocument/2006/relationships/image" Target="../media/image1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20484235"/>
              </p:ext>
            </p:extLst>
          </p:nvPr>
        </p:nvGraphicFramePr>
        <p:xfrm>
          <a:off x="179512" y="764703"/>
          <a:ext cx="2831976" cy="539213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5375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7821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6676">
                <a:tc gridSpan="2"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Subject Specific Vocabulary 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76466">
                <a:tc>
                  <a:txBody>
                    <a:bodyPr/>
                    <a:lstStyle/>
                    <a:p>
                      <a:r>
                        <a:rPr lang="en-GB" sz="1000" dirty="0"/>
                        <a:t>Lesson</a:t>
                      </a:r>
                      <a:r>
                        <a:rPr lang="en-GB" sz="1000" baseline="0" dirty="0"/>
                        <a:t> 1</a:t>
                      </a:r>
                    </a:p>
                    <a:p>
                      <a:r>
                        <a:rPr lang="en-GB" sz="1000" baseline="0" dirty="0"/>
                        <a:t>Hello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Bonjour! 	Hello!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Au revoir! 	Goodbye!</a:t>
                      </a:r>
                    </a:p>
                    <a:p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Salut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! 	Hi!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Bonsoir! 	Good evening!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À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bientôt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! 	See you soon!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Monsieur	sir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Madame	madam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021668">
                <a:tc>
                  <a:txBody>
                    <a:bodyPr/>
                    <a:lstStyle/>
                    <a:p>
                      <a:r>
                        <a:rPr lang="en-GB" sz="1000" dirty="0"/>
                        <a:t>Lesson</a:t>
                      </a:r>
                      <a:r>
                        <a:rPr lang="en-GB" sz="1000" baseline="0" dirty="0"/>
                        <a:t> 2</a:t>
                      </a:r>
                    </a:p>
                    <a:p>
                      <a:r>
                        <a:rPr lang="en-GB" sz="1000" baseline="0" dirty="0"/>
                        <a:t>How are you?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très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bien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	             </a:t>
                      </a:r>
                      <a:r>
                        <a:rPr lang="en-GB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very well</a:t>
                      </a:r>
                    </a:p>
                    <a:p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bien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	              well</a:t>
                      </a:r>
                    </a:p>
                    <a:p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comme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ci,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comme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ça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       so-so 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mal	              not well</a:t>
                      </a:r>
                    </a:p>
                    <a:p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Merci</a:t>
                      </a:r>
                      <a:r>
                        <a:rPr lang="en-GB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                   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              thanks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et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toi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? 	              and you?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176466">
                <a:tc>
                  <a:txBody>
                    <a:bodyPr/>
                    <a:lstStyle/>
                    <a:p>
                      <a:r>
                        <a:rPr lang="en-GB" sz="1000" dirty="0"/>
                        <a:t>Lesson 3</a:t>
                      </a:r>
                    </a:p>
                    <a:p>
                      <a:r>
                        <a:rPr lang="en-GB" sz="1000" dirty="0"/>
                        <a:t>What is your name?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French</a:t>
                      </a:r>
                      <a:r>
                        <a:rPr lang="en-GB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names </a:t>
                      </a:r>
                      <a:r>
                        <a:rPr lang="en-GB" sz="1000" kern="1200" baseline="0" dirty="0" err="1">
                          <a:solidFill>
                            <a:schemeClr val="dk1"/>
                          </a:solidFill>
                          <a:effectLst/>
                        </a:rPr>
                        <a:t>eg</a:t>
                      </a:r>
                      <a:endParaRPr lang="en-GB" sz="1000" kern="1200" baseline="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Aurélie	                      	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Élodie                      	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es-ES_tradnl" sz="1000" kern="1200" dirty="0">
                          <a:solidFill>
                            <a:schemeClr val="dk1"/>
                          </a:solidFill>
                          <a:effectLst/>
                        </a:rPr>
                        <a:t>Camille                    	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es-ES_tradnl" sz="1000" kern="1200" dirty="0">
                          <a:solidFill>
                            <a:schemeClr val="dk1"/>
                          </a:solidFill>
                          <a:effectLst/>
                        </a:rPr>
                        <a:t>Lucas	                     	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Gabriel	                     	</a:t>
                      </a:r>
                    </a:p>
                    <a:p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Raphaël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	                    	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640861">
                <a:tc>
                  <a:txBody>
                    <a:bodyPr/>
                    <a:lstStyle/>
                    <a:p>
                      <a:r>
                        <a:rPr lang="en-GB" sz="1000" dirty="0"/>
                        <a:t>Lesson 4</a:t>
                      </a:r>
                    </a:p>
                    <a:p>
                      <a:r>
                        <a:rPr lang="en-GB" sz="1000" dirty="0"/>
                        <a:t>How old are you?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un 	        one</a:t>
                      </a:r>
                    </a:p>
                    <a:p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deux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	        two</a:t>
                      </a:r>
                    </a:p>
                    <a:p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trois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	        three</a:t>
                      </a:r>
                    </a:p>
                    <a:p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quatre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	        four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cinq	        five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six	        six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sept	        seven</a:t>
                      </a:r>
                    </a:p>
                    <a:p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huit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	        eight</a:t>
                      </a:r>
                    </a:p>
                    <a:p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neuf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	        nine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dix	        ten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04593224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25144967"/>
              </p:ext>
            </p:extLst>
          </p:nvPr>
        </p:nvGraphicFramePr>
        <p:xfrm>
          <a:off x="3252192" y="4785241"/>
          <a:ext cx="2831976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3197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93752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Sticky Knowledge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10304">
                <a:tc>
                  <a:txBody>
                    <a:bodyPr/>
                    <a:lstStyle/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lang="en-GB" sz="1000" dirty="0"/>
                        <a:t>•</a:t>
                      </a:r>
                      <a:r>
                        <a:rPr lang="en-GB" sz="1000" baseline="0" dirty="0"/>
                        <a:t>  </a:t>
                      </a:r>
                      <a:r>
                        <a:rPr lang="en-GB" sz="1000" dirty="0"/>
                        <a:t>Recognise some basic French greetings.</a:t>
                      </a:r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lang="en-GB" sz="1000" dirty="0"/>
                        <a:t>•</a:t>
                      </a:r>
                      <a:r>
                        <a:rPr lang="en-GB" sz="1000" baseline="0" dirty="0"/>
                        <a:t>  </a:t>
                      </a:r>
                      <a:r>
                        <a:rPr lang="en-GB" sz="1000" dirty="0"/>
                        <a:t>Recognise the numbers 1-10.</a:t>
                      </a:r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lang="en-GB" sz="1000" dirty="0"/>
                        <a:t>•</a:t>
                      </a:r>
                      <a:r>
                        <a:rPr lang="en-GB" sz="1000" baseline="0" dirty="0"/>
                        <a:t>  </a:t>
                      </a:r>
                      <a:r>
                        <a:rPr lang="en-GB" sz="1000" dirty="0"/>
                        <a:t>Respond to some simple classroom instructions.</a:t>
                      </a:r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lang="en-GB" sz="1000" dirty="0"/>
                        <a:t>•</a:t>
                      </a:r>
                      <a:r>
                        <a:rPr lang="en-GB" sz="1000" baseline="0" dirty="0"/>
                        <a:t>  </a:t>
                      </a:r>
                      <a:r>
                        <a:rPr lang="en-GB" sz="1000" dirty="0"/>
                        <a:t>Respond to some simple questions when prompted with visual cues.</a:t>
                      </a:r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lang="en-GB" sz="1000" dirty="0"/>
                        <a:t>•</a:t>
                      </a:r>
                      <a:r>
                        <a:rPr lang="en-GB" sz="1000" baseline="0" dirty="0"/>
                        <a:t>  </a:t>
                      </a:r>
                      <a:r>
                        <a:rPr lang="en-GB" sz="1000" dirty="0"/>
                        <a:t>Recognise basic family vocabulary.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13674121"/>
              </p:ext>
            </p:extLst>
          </p:nvPr>
        </p:nvGraphicFramePr>
        <p:xfrm>
          <a:off x="6084168" y="764704"/>
          <a:ext cx="2952328" cy="3535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5232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1560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Questions and Answers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2312">
                <a:tc>
                  <a:txBody>
                    <a:bodyPr/>
                    <a:lstStyle/>
                    <a:p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Ça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va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?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	How are you?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Ça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va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…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	I’m…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Comment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tu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t'appelles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?	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	What is your name?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19620211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Je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m'appelle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...	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	My name is...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8023077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Quel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âge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as-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tu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?	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	How old are you?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63993064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J'ai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… ans.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	I’m … years old.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18710244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C'est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qui?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	Who is it?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58371613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Voici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...	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               Here is...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98645492"/>
                  </a:ext>
                </a:extLst>
              </a:tr>
            </a:tbl>
          </a:graphicData>
        </a:graphic>
      </p:graphicFrame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34202042"/>
              </p:ext>
            </p:extLst>
          </p:nvPr>
        </p:nvGraphicFramePr>
        <p:xfrm>
          <a:off x="3103844" y="765376"/>
          <a:ext cx="2903984" cy="2230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48076">
                  <a:extLst>
                    <a:ext uri="{9D8B030D-6E8A-4147-A177-3AD203B41FA5}">
                      <a16:colId xmlns:a16="http://schemas.microsoft.com/office/drawing/2014/main" val="103584880"/>
                    </a:ext>
                  </a:extLst>
                </a:gridCol>
                <a:gridCol w="2155908">
                  <a:extLst>
                    <a:ext uri="{9D8B030D-6E8A-4147-A177-3AD203B41FA5}">
                      <a16:colId xmlns:a16="http://schemas.microsoft.com/office/drawing/2014/main" val="533832701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Subject Specific Vocabulary 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89033692"/>
                  </a:ext>
                </a:extLst>
              </a:tr>
              <a:tr h="276560">
                <a:tc>
                  <a:txBody>
                    <a:bodyPr/>
                    <a:lstStyle/>
                    <a:p>
                      <a:r>
                        <a:rPr lang="en-GB" sz="1000" dirty="0"/>
                        <a:t>Lesson 5</a:t>
                      </a:r>
                    </a:p>
                    <a:p>
                      <a:r>
                        <a:rPr lang="en-GB" sz="1000" dirty="0"/>
                        <a:t>My family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ma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mère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	my mother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mon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père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	my father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ma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sœur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	                my sister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mon frère	my brother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ma grand-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mère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	my grandmother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mon grand-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père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	my grandfather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91320352"/>
                  </a:ext>
                </a:extLst>
              </a:tr>
              <a:tr h="288032">
                <a:tc>
                  <a:txBody>
                    <a:bodyPr/>
                    <a:lstStyle/>
                    <a:p>
                      <a:r>
                        <a:rPr lang="en-GB" sz="1000" dirty="0"/>
                        <a:t>Lesson 6</a:t>
                      </a:r>
                    </a:p>
                    <a:p>
                      <a:r>
                        <a:rPr lang="en-GB" sz="1000" dirty="0"/>
                        <a:t>My fantastic</a:t>
                      </a:r>
                      <a:r>
                        <a:rPr lang="en-GB" sz="1000" baseline="0" dirty="0"/>
                        <a:t> family</a:t>
                      </a:r>
                      <a:endParaRPr lang="en-GB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dirty="0"/>
                        <a:t>tout le monde     everyone</a:t>
                      </a:r>
                    </a:p>
                    <a:p>
                      <a:r>
                        <a:rPr lang="en-GB" sz="1000" dirty="0" err="1"/>
                        <a:t>voici</a:t>
                      </a:r>
                      <a:r>
                        <a:rPr lang="en-GB" sz="1000" baseline="0" dirty="0"/>
                        <a:t>                      </a:t>
                      </a:r>
                      <a:r>
                        <a:rPr lang="en-GB" sz="1000" dirty="0"/>
                        <a:t>here is</a:t>
                      </a:r>
                    </a:p>
                    <a:p>
                      <a:r>
                        <a:rPr lang="en-GB" sz="1000" dirty="0" err="1"/>
                        <a:t>inventer</a:t>
                      </a:r>
                      <a:r>
                        <a:rPr lang="en-GB" sz="1000" dirty="0"/>
                        <a:t> des </a:t>
                      </a:r>
                      <a:r>
                        <a:rPr lang="en-GB" sz="1000" dirty="0" err="1"/>
                        <a:t>histoires</a:t>
                      </a:r>
                      <a:r>
                        <a:rPr lang="en-GB" sz="1000" dirty="0"/>
                        <a:t>	</a:t>
                      </a:r>
                    </a:p>
                    <a:p>
                      <a:r>
                        <a:rPr lang="en-GB" sz="1000" dirty="0"/>
                        <a:t>                              to make up stories </a:t>
                      </a:r>
                    </a:p>
                    <a:p>
                      <a:r>
                        <a:rPr lang="en-GB" sz="1000" dirty="0" err="1"/>
                        <a:t>j’aime</a:t>
                      </a:r>
                      <a:r>
                        <a:rPr lang="en-GB" sz="1000" dirty="0"/>
                        <a:t>	              I like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92645326"/>
                  </a:ext>
                </a:extLst>
              </a:tr>
            </a:tbl>
          </a:graphicData>
        </a:graphic>
      </p:graphicFrame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0169" y="4423291"/>
            <a:ext cx="2600325" cy="173355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3199" y="3089359"/>
            <a:ext cx="2609351" cy="1515107"/>
          </a:xfrm>
          <a:prstGeom prst="rect">
            <a:avLst/>
          </a:prstGeom>
        </p:spPr>
      </p:pic>
      <p:sp>
        <p:nvSpPr>
          <p:cNvPr id="9" name="Text Box 2">
            <a:extLst>
              <a:ext uri="{FF2B5EF4-FFF2-40B4-BE49-F238E27FC236}">
                <a16:creationId xmlns:a16="http://schemas.microsoft.com/office/drawing/2014/main" id="{DD0A5B44-C7B7-CC46-B38F-22CCC96DC56E}"/>
              </a:ext>
            </a:extLst>
          </p:cNvPr>
          <p:cNvSpPr txBox="1">
            <a:spLocks noGrp="1" noChangeArrowheads="1"/>
          </p:cNvSpPr>
          <p:nvPr>
            <p:ph type="title"/>
          </p:nvPr>
        </p:nvSpPr>
        <p:spPr bwMode="auto">
          <a:xfrm>
            <a:off x="179512" y="179388"/>
            <a:ext cx="8856984" cy="492125"/>
          </a:xfrm>
          <a:prstGeom prst="rect">
            <a:avLst/>
          </a:prstGeom>
          <a:gradFill flip="none" rotWithShape="1">
            <a:gsLst>
              <a:gs pos="19000">
                <a:schemeClr val="bg1"/>
              </a:gs>
              <a:gs pos="55000">
                <a:schemeClr val="accent1">
                  <a:lumMod val="75000"/>
                </a:schemeClr>
              </a:gs>
              <a:gs pos="97000">
                <a:srgbClr val="FF0000"/>
              </a:gs>
            </a:gsLst>
            <a:path path="circle">
              <a:fillToRect l="50000" t="50000" r="50000" b="50000"/>
            </a:path>
            <a:tileRect/>
          </a:gradFill>
          <a:ln w="19050" cap="rnd">
            <a:noFill/>
            <a:prstDash val="solid"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solidFill>
                  <a:srgbClr val="000000"/>
                </a:solidFill>
                <a:effectLst/>
                <a:latin typeface="Comic Sans MS" panose="030F09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en-GB" sz="1800" u="sng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French</a:t>
            </a:r>
            <a:r>
              <a:rPr lang="en-GB" sz="1800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           </a:t>
            </a:r>
            <a:r>
              <a:rPr lang="en-GB" sz="1800" u="sng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Year 3</a:t>
            </a:r>
            <a:r>
              <a:rPr lang="en-GB" sz="1800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          </a:t>
            </a:r>
            <a:r>
              <a:rPr lang="en-GB" sz="1800" u="sng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Term 1: Core 1</a:t>
            </a:r>
            <a:endParaRPr lang="en-GB" sz="1100" u="sng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EEE263BE-680B-884A-B807-D9F889A4DD60}"/>
              </a:ext>
            </a:extLst>
          </p:cNvPr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91361" y="153908"/>
            <a:ext cx="445135" cy="45212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3B56597F-C48B-FA45-9EA9-E77A7520693C}"/>
              </a:ext>
            </a:extLst>
          </p:cNvPr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74120"/>
            <a:ext cx="445135" cy="452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5365131"/>
      </p:ext>
    </p:extLst>
  </p:cSld>
  <p:clrMapOvr>
    <a:masterClrMapping/>
  </p:clrMapOvr>
  <p:transition spd="slow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89274227"/>
              </p:ext>
            </p:extLst>
          </p:nvPr>
        </p:nvGraphicFramePr>
        <p:xfrm>
          <a:off x="159524" y="476671"/>
          <a:ext cx="2831976" cy="62016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5375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7821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49460">
                <a:tc gridSpan="2"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Subject Specific Vocabulary 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296580">
                <a:tc>
                  <a:txBody>
                    <a:bodyPr/>
                    <a:lstStyle/>
                    <a:p>
                      <a:r>
                        <a:rPr lang="en-GB" sz="1000" dirty="0"/>
                        <a:t>Lesson</a:t>
                      </a:r>
                      <a:r>
                        <a:rPr lang="en-GB" sz="1000" baseline="0" dirty="0"/>
                        <a:t> 1</a:t>
                      </a:r>
                    </a:p>
                    <a:p>
                      <a:r>
                        <a:rPr lang="en-GB" sz="1000" baseline="0" dirty="0"/>
                        <a:t>Hello. Mrs Monday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lundi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	      Monday</a:t>
                      </a:r>
                    </a:p>
                    <a:p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mardi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	      Tuesday</a:t>
                      </a:r>
                    </a:p>
                    <a:p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mercredi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	      Wednesday</a:t>
                      </a:r>
                    </a:p>
                    <a:p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jeudi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	      Thursday</a:t>
                      </a:r>
                    </a:p>
                    <a:p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vendredi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	      Friday</a:t>
                      </a:r>
                    </a:p>
                    <a:p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samedi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	      Saturday</a:t>
                      </a:r>
                    </a:p>
                    <a:p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dimanche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                   Sunday</a:t>
                      </a:r>
                    </a:p>
                    <a:p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danser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                         to dance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447345">
                <a:tc>
                  <a:txBody>
                    <a:bodyPr/>
                    <a:lstStyle/>
                    <a:p>
                      <a:r>
                        <a:rPr lang="en-GB" sz="1000" dirty="0"/>
                        <a:t>Lesson</a:t>
                      </a:r>
                      <a:r>
                        <a:rPr lang="en-GB" sz="1000" baseline="0" dirty="0"/>
                        <a:t> 2</a:t>
                      </a:r>
                    </a:p>
                    <a:p>
                      <a:r>
                        <a:rPr lang="en-GB" sz="1000" baseline="0" dirty="0"/>
                        <a:t>Colours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rouge 	red</a:t>
                      </a:r>
                    </a:p>
                    <a:p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vert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	green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blanc	white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bleu	blue</a:t>
                      </a:r>
                    </a:p>
                    <a:p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jaune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	yellow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noir	black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rose	pink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violet	purple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orange	orange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598110">
                <a:tc>
                  <a:txBody>
                    <a:bodyPr/>
                    <a:lstStyle/>
                    <a:p>
                      <a:r>
                        <a:rPr lang="en-GB" sz="1000" dirty="0"/>
                        <a:t>Lesson 3</a:t>
                      </a:r>
                    </a:p>
                    <a:p>
                      <a:r>
                        <a:rPr lang="en-GB" sz="1000" dirty="0"/>
                        <a:t>Counting to 20</a:t>
                      </a:r>
                    </a:p>
                    <a:p>
                      <a:endParaRPr lang="en-GB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onze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	    eleven</a:t>
                      </a:r>
                    </a:p>
                    <a:p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douze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	    twelve</a:t>
                      </a:r>
                    </a:p>
                    <a:p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treize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	    thirteen</a:t>
                      </a:r>
                    </a:p>
                    <a:p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quatorze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                   fourteen</a:t>
                      </a:r>
                    </a:p>
                    <a:p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quinze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	    fifteen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seize	    sixteen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dix-sept	    seventeen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dix-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huit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	    eighteen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dix-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neuf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                    nineteen</a:t>
                      </a:r>
                    </a:p>
                    <a:p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vingt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                          twenty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447345">
                <a:tc>
                  <a:txBody>
                    <a:bodyPr/>
                    <a:lstStyle/>
                    <a:p>
                      <a:r>
                        <a:rPr lang="en-GB" sz="1000" dirty="0"/>
                        <a:t>Lesson 4</a:t>
                      </a:r>
                    </a:p>
                    <a:p>
                      <a:r>
                        <a:rPr lang="en-GB" sz="1000" dirty="0"/>
                        <a:t>Countries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la Pologne	 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Poland</a:t>
                      </a:r>
                      <a:endParaRPr lang="fr-FR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l'Angleterre (f)	 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England</a:t>
                      </a:r>
                      <a:endParaRPr lang="fr-FR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l'Écosse</a:t>
                      </a:r>
                      <a:r>
                        <a:rPr lang="fr-FR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(f)	  Scotland</a:t>
                      </a: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l'Irlande</a:t>
                      </a:r>
                      <a:r>
                        <a:rPr lang="fr-FR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(f)	  Ireland</a:t>
                      </a: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le pays de Galles	  Wales</a:t>
                      </a: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l'Inde (f)	 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India</a:t>
                      </a:r>
                      <a:endParaRPr lang="fr-FR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le Pakistan	  Pakistan</a:t>
                      </a: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la Chine	  China</a:t>
                      </a: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la France                 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France</a:t>
                      </a:r>
                      <a:endParaRPr lang="fr-FR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04593224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3413739"/>
              </p:ext>
            </p:extLst>
          </p:nvPr>
        </p:nvGraphicFramePr>
        <p:xfrm>
          <a:off x="6120172" y="476672"/>
          <a:ext cx="2976115" cy="1676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7611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93752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Sticky Knowledge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10304">
                <a:tc>
                  <a:txBody>
                    <a:bodyPr/>
                    <a:lstStyle/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lang="en-GB" sz="1000" dirty="0"/>
                        <a:t>•</a:t>
                      </a:r>
                      <a:r>
                        <a:rPr lang="en-GB" sz="1000" baseline="0" dirty="0"/>
                        <a:t>  </a:t>
                      </a:r>
                      <a:r>
                        <a:rPr lang="en-GB" sz="1000" dirty="0"/>
                        <a:t>Recognise the days of the week when spoken in sequence.</a:t>
                      </a:r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lang="en-GB" sz="1000" dirty="0"/>
                        <a:t>•</a:t>
                      </a:r>
                      <a:r>
                        <a:rPr lang="en-GB" sz="1000" baseline="0" dirty="0"/>
                        <a:t>  </a:t>
                      </a:r>
                      <a:r>
                        <a:rPr lang="en-GB" sz="1000" dirty="0"/>
                        <a:t>Understand most of the colours.</a:t>
                      </a:r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lang="en-GB" sz="1000" dirty="0"/>
                        <a:t>•</a:t>
                      </a:r>
                      <a:r>
                        <a:rPr lang="en-GB" sz="1000" baseline="0" dirty="0"/>
                        <a:t>  </a:t>
                      </a:r>
                      <a:r>
                        <a:rPr lang="en-GB" sz="1000" dirty="0"/>
                        <a:t>Understand numbers up to 20.</a:t>
                      </a:r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lang="en-GB" sz="1000" dirty="0"/>
                        <a:t>•</a:t>
                      </a:r>
                      <a:r>
                        <a:rPr lang="en-GB" sz="1000" baseline="0" dirty="0"/>
                        <a:t>  </a:t>
                      </a:r>
                      <a:r>
                        <a:rPr lang="en-GB" sz="1000" dirty="0"/>
                        <a:t>Respond to questions about likes and dislikes with a single word. </a:t>
                      </a:r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lang="en-GB" sz="1000" dirty="0"/>
                        <a:t>•</a:t>
                      </a:r>
                      <a:r>
                        <a:rPr lang="en-GB" sz="1000" baseline="0" dirty="0"/>
                        <a:t>  </a:t>
                      </a:r>
                      <a:r>
                        <a:rPr lang="en-GB" sz="1000" dirty="0"/>
                        <a:t>Recognise negative responses to a question when given a visual prompt.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47835052"/>
              </p:ext>
            </p:extLst>
          </p:nvPr>
        </p:nvGraphicFramePr>
        <p:xfrm>
          <a:off x="6120172" y="2269382"/>
          <a:ext cx="2952328" cy="4267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5232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1560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Questions and Answers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2312">
                <a:tc>
                  <a:txBody>
                    <a:bodyPr/>
                    <a:lstStyle/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On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est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quel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jour?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	What day is it?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On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est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…</a:t>
                      </a:r>
                      <a:r>
                        <a:rPr lang="en-GB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                 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It is…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C'est de quelle couleur?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	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What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colour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is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it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?</a:t>
                      </a:r>
                      <a:endParaRPr lang="fr-FR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19620211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C'est…</a:t>
                      </a:r>
                      <a:r>
                        <a:rPr lang="fr-FR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                  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It’s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…</a:t>
                      </a:r>
                      <a:endParaRPr lang="fr-FR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8023077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Il y a combien de biscuits?	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          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How many biscuits are there?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63993064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Il y a…biscuits.</a:t>
                      </a: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	There are…biscuits.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18710244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C'est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quel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pays?	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	What country is it?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58371613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C'est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...	It’s...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98645492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Tu aimes…?	</a:t>
                      </a: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	Do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you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like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…?</a:t>
                      </a:r>
                      <a:endParaRPr lang="fr-FR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15427418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Oui, j'aime…</a:t>
                      </a: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	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Yes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, I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like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...</a:t>
                      </a:r>
                      <a:endParaRPr lang="fr-FR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37356663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Non, je n'aime pas…</a:t>
                      </a: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                No, I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don’t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like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…</a:t>
                      </a:r>
                      <a:endParaRPr lang="fr-FR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34332471"/>
                  </a:ext>
                </a:extLst>
              </a:tr>
            </a:tbl>
          </a:graphicData>
        </a:graphic>
      </p:graphicFrame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38127789"/>
              </p:ext>
            </p:extLst>
          </p:nvPr>
        </p:nvGraphicFramePr>
        <p:xfrm>
          <a:off x="3103844" y="608757"/>
          <a:ext cx="2903984" cy="2839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48076">
                  <a:extLst>
                    <a:ext uri="{9D8B030D-6E8A-4147-A177-3AD203B41FA5}">
                      <a16:colId xmlns:a16="http://schemas.microsoft.com/office/drawing/2014/main" val="103584880"/>
                    </a:ext>
                  </a:extLst>
                </a:gridCol>
                <a:gridCol w="2155908">
                  <a:extLst>
                    <a:ext uri="{9D8B030D-6E8A-4147-A177-3AD203B41FA5}">
                      <a16:colId xmlns:a16="http://schemas.microsoft.com/office/drawing/2014/main" val="533832701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Subject Specific Vocabulary 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89033692"/>
                  </a:ext>
                </a:extLst>
              </a:tr>
              <a:tr h="276560">
                <a:tc>
                  <a:txBody>
                    <a:bodyPr/>
                    <a:lstStyle/>
                    <a:p>
                      <a:r>
                        <a:rPr lang="en-GB" sz="1000" dirty="0"/>
                        <a:t>Lesson 5</a:t>
                      </a:r>
                    </a:p>
                    <a:p>
                      <a:r>
                        <a:rPr lang="en-GB" sz="1000" dirty="0"/>
                        <a:t>I like …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j'aime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...	 I like…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je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n'aime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pas…	 I don’t like…</a:t>
                      </a:r>
                    </a:p>
                    <a:p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oui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	yes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non	no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le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chocolat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	 the chocolate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la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musique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	 the music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les biscuits (m)	 the biscuits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le tennis                 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tennis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91320352"/>
                  </a:ext>
                </a:extLst>
              </a:tr>
              <a:tr h="288032">
                <a:tc>
                  <a:txBody>
                    <a:bodyPr/>
                    <a:lstStyle/>
                    <a:p>
                      <a:r>
                        <a:rPr lang="en-GB" sz="1000" dirty="0"/>
                        <a:t>Lesson 6</a:t>
                      </a:r>
                    </a:p>
                    <a:p>
                      <a:r>
                        <a:rPr lang="en-GB" sz="1000" dirty="0"/>
                        <a:t>Nicolas</a:t>
                      </a:r>
                      <a:r>
                        <a:rPr lang="en-GB" sz="1000" baseline="0" dirty="0"/>
                        <a:t> the monster</a:t>
                      </a:r>
                      <a:endParaRPr lang="en-GB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000" dirty="0"/>
                        <a:t>un monstre	a </a:t>
                      </a:r>
                      <a:r>
                        <a:rPr lang="fr-FR" sz="1000" dirty="0" err="1"/>
                        <a:t>monster</a:t>
                      </a:r>
                      <a:endParaRPr lang="fr-FR" sz="1000" dirty="0"/>
                    </a:p>
                    <a:p>
                      <a:r>
                        <a:rPr lang="fr-FR" sz="1000" dirty="0"/>
                        <a:t>un hamster	a hamster</a:t>
                      </a:r>
                    </a:p>
                    <a:p>
                      <a:r>
                        <a:rPr lang="fr-FR" sz="1000" dirty="0"/>
                        <a:t>un robot 	a robot</a:t>
                      </a:r>
                    </a:p>
                    <a:p>
                      <a:r>
                        <a:rPr lang="fr-FR" sz="1000" dirty="0"/>
                        <a:t>un train	a train   </a:t>
                      </a:r>
                    </a:p>
                    <a:p>
                      <a:r>
                        <a:rPr lang="fr-FR" sz="1000" dirty="0"/>
                        <a:t>un vampire            a vampire</a:t>
                      </a:r>
                    </a:p>
                    <a:p>
                      <a:r>
                        <a:rPr lang="fr-FR" sz="1000" dirty="0"/>
                        <a:t>je mange	I </a:t>
                      </a:r>
                      <a:r>
                        <a:rPr lang="fr-FR" sz="1000" dirty="0" err="1"/>
                        <a:t>eat</a:t>
                      </a:r>
                      <a:r>
                        <a:rPr lang="fr-FR" sz="1000" dirty="0"/>
                        <a:t>	</a:t>
                      </a:r>
                    </a:p>
                    <a:p>
                      <a:r>
                        <a:rPr lang="fr-FR" sz="1000" dirty="0"/>
                        <a:t>malade                    </a:t>
                      </a:r>
                      <a:r>
                        <a:rPr lang="fr-FR" sz="1000" dirty="0" err="1"/>
                        <a:t>ill</a:t>
                      </a:r>
                      <a:endParaRPr lang="fr-FR" sz="1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92645326"/>
                  </a:ext>
                </a:extLst>
              </a:tr>
            </a:tbl>
          </a:graphicData>
        </a:graphic>
      </p:graphicFrame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79749" y="5013176"/>
            <a:ext cx="2656313" cy="163186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99252" y="3578640"/>
            <a:ext cx="2639546" cy="1434536"/>
          </a:xfrm>
          <a:prstGeom prst="rect">
            <a:avLst/>
          </a:prstGeom>
        </p:spPr>
      </p:pic>
      <p:sp>
        <p:nvSpPr>
          <p:cNvPr id="9" name="Text Box 2">
            <a:extLst>
              <a:ext uri="{FF2B5EF4-FFF2-40B4-BE49-F238E27FC236}">
                <a16:creationId xmlns:a16="http://schemas.microsoft.com/office/drawing/2014/main" id="{B17ADCBE-FB08-5046-84D1-8B01787BE04E}"/>
              </a:ext>
            </a:extLst>
          </p:cNvPr>
          <p:cNvSpPr txBox="1">
            <a:spLocks noGrp="1" noChangeArrowheads="1"/>
          </p:cNvSpPr>
          <p:nvPr>
            <p:ph type="title"/>
          </p:nvPr>
        </p:nvSpPr>
        <p:spPr bwMode="auto">
          <a:xfrm>
            <a:off x="159524" y="58738"/>
            <a:ext cx="8912976" cy="417933"/>
          </a:xfrm>
          <a:prstGeom prst="rect">
            <a:avLst/>
          </a:prstGeom>
          <a:gradFill flip="none" rotWithShape="1">
            <a:gsLst>
              <a:gs pos="19000">
                <a:schemeClr val="bg1"/>
              </a:gs>
              <a:gs pos="55000">
                <a:schemeClr val="accent1">
                  <a:lumMod val="75000"/>
                </a:schemeClr>
              </a:gs>
              <a:gs pos="97000">
                <a:srgbClr val="FF0000"/>
              </a:gs>
            </a:gsLst>
            <a:path path="circle">
              <a:fillToRect l="50000" t="50000" r="50000" b="50000"/>
            </a:path>
            <a:tileRect/>
          </a:gradFill>
          <a:ln w="19050" cap="rnd">
            <a:noFill/>
            <a:prstDash val="solid"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solidFill>
                  <a:srgbClr val="000000"/>
                </a:solidFill>
                <a:effectLst/>
                <a:latin typeface="Comic Sans MS" panose="030F09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en-GB" sz="1800" u="sng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French</a:t>
            </a:r>
            <a:r>
              <a:rPr lang="en-GB" sz="1800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           </a:t>
            </a:r>
            <a:r>
              <a:rPr lang="en-GB" sz="1800" u="sng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Year 3</a:t>
            </a:r>
            <a:r>
              <a:rPr lang="en-GB" sz="1800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         </a:t>
            </a:r>
            <a:r>
              <a:rPr lang="en-GB" sz="1800" u="sng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Term 2: Core 2</a:t>
            </a:r>
            <a:endParaRPr lang="en-GB" sz="1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8A682883-6235-5843-B0C3-363728F04456}"/>
              </a:ext>
            </a:extLst>
          </p:cNvPr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78026" y="38526"/>
            <a:ext cx="445135" cy="45212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96AB38B4-AA72-0644-86B6-D505FCD92874}"/>
              </a:ext>
            </a:extLst>
          </p:cNvPr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177" y="58738"/>
            <a:ext cx="445135" cy="452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0671226"/>
      </p:ext>
    </p:extLst>
  </p:cSld>
  <p:clrMapOvr>
    <a:masterClrMapping/>
  </p:clrMapOvr>
  <p:transition spd="slow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82012783"/>
              </p:ext>
            </p:extLst>
          </p:nvPr>
        </p:nvGraphicFramePr>
        <p:xfrm>
          <a:off x="195528" y="649833"/>
          <a:ext cx="2831976" cy="6070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5375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7821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Subject Specific Vocabulary 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7232">
                <a:tc>
                  <a:txBody>
                    <a:bodyPr/>
                    <a:lstStyle/>
                    <a:p>
                      <a:r>
                        <a:rPr lang="en-GB" sz="1000" dirty="0"/>
                        <a:t>Lesson</a:t>
                      </a:r>
                      <a:r>
                        <a:rPr lang="en-GB" sz="1000" baseline="0" dirty="0"/>
                        <a:t> 1</a:t>
                      </a:r>
                    </a:p>
                    <a:p>
                      <a:r>
                        <a:rPr lang="en-GB" sz="1000" baseline="0" dirty="0"/>
                        <a:t>Heads, shoulders, knees and toes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la tête	the head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les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épaules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(f)	the shoulders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les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genoux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(m)	the knees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les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pieds</a:t>
                      </a:r>
                      <a:r>
                        <a:rPr lang="en-GB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(m)         the feet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le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nez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	the nose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les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yeux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(m) 	the eyes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les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oreilles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(f) 	the ears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la bouche	the mouth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r>
                        <a:rPr lang="en-GB" sz="1000" dirty="0"/>
                        <a:t>Lesson</a:t>
                      </a:r>
                      <a:r>
                        <a:rPr lang="en-GB" sz="1000" baseline="0" dirty="0"/>
                        <a:t> 2</a:t>
                      </a:r>
                    </a:p>
                    <a:p>
                      <a:r>
                        <a:rPr lang="en-GB" sz="1000" baseline="0" dirty="0"/>
                        <a:t>Parts of the body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le bras	 the arm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la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jambe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	the leg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la tête	the head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le pied	the foot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le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ventre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	the stomach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le dos	the back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le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genou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	the knee</a:t>
                      </a:r>
                    </a:p>
                    <a:p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l'épaule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(f) 	the shoulder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la main	the hand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le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doigt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	the finger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60216">
                <a:tc>
                  <a:txBody>
                    <a:bodyPr/>
                    <a:lstStyle/>
                    <a:p>
                      <a:r>
                        <a:rPr lang="en-GB" sz="1000" dirty="0"/>
                        <a:t>Lesson 3</a:t>
                      </a:r>
                    </a:p>
                    <a:p>
                      <a:r>
                        <a:rPr lang="en-GB" sz="1000" dirty="0"/>
                        <a:t>Counting to 31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vingt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-et-un	twenty-one</a:t>
                      </a:r>
                    </a:p>
                    <a:p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vingt-deux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	twenty-two</a:t>
                      </a:r>
                    </a:p>
                    <a:p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vingt-trois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	twenty-three</a:t>
                      </a:r>
                    </a:p>
                    <a:p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vingt-quatre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	twenty-four</a:t>
                      </a:r>
                    </a:p>
                    <a:p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vingt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-cinq	twenty-five</a:t>
                      </a:r>
                    </a:p>
                    <a:p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vingt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-six	twenty-six</a:t>
                      </a:r>
                    </a:p>
                    <a:p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vingt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-sept	twenty-seven</a:t>
                      </a:r>
                    </a:p>
                    <a:p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vingt-huit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	twenty-eight</a:t>
                      </a:r>
                    </a:p>
                    <a:p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vingt-neuf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 	twenty-nine</a:t>
                      </a:r>
                    </a:p>
                    <a:p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trente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                	thirty</a:t>
                      </a:r>
                    </a:p>
                    <a:p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trente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-et-un	thirty-one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60216">
                <a:tc>
                  <a:txBody>
                    <a:bodyPr/>
                    <a:lstStyle/>
                    <a:p>
                      <a:r>
                        <a:rPr lang="en-GB" sz="1000" dirty="0"/>
                        <a:t>Lesson 4</a:t>
                      </a:r>
                    </a:p>
                    <a:p>
                      <a:r>
                        <a:rPr lang="en-GB" sz="1000" dirty="0"/>
                        <a:t>Clothes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une robe  	a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dress</a:t>
                      </a:r>
                      <a:endParaRPr lang="fr-FR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un pantalon	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trousers</a:t>
                      </a:r>
                      <a:endParaRPr lang="fr-FR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un pull	a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jumper</a:t>
                      </a:r>
                      <a:endParaRPr lang="fr-FR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un tee-shirt	a T-shirt</a:t>
                      </a: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une chemise	a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shirt</a:t>
                      </a:r>
                      <a:endParaRPr lang="fr-FR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une jupe  	a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skirt</a:t>
                      </a:r>
                      <a:endParaRPr lang="fr-FR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04593224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8530055"/>
              </p:ext>
            </p:extLst>
          </p:nvPr>
        </p:nvGraphicFramePr>
        <p:xfrm>
          <a:off x="6182800" y="4908671"/>
          <a:ext cx="2831976" cy="1828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3197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93752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Sticky Knowledge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10304">
                <a:tc>
                  <a:txBody>
                    <a:bodyPr/>
                    <a:lstStyle/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lang="en-GB" sz="1000" dirty="0"/>
                        <a:t>•</a:t>
                      </a:r>
                      <a:r>
                        <a:rPr lang="en-GB" sz="1000" baseline="0" dirty="0"/>
                        <a:t>  </a:t>
                      </a:r>
                      <a:r>
                        <a:rPr lang="en-GB" sz="1000" dirty="0"/>
                        <a:t>Sing along and do the actions to a French song, with a visual aid.</a:t>
                      </a:r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lang="en-GB" sz="1000" dirty="0"/>
                        <a:t>•</a:t>
                      </a:r>
                      <a:r>
                        <a:rPr lang="en-GB" sz="1000" baseline="0" dirty="0"/>
                        <a:t>  </a:t>
                      </a:r>
                      <a:r>
                        <a:rPr lang="en-GB" sz="1000" dirty="0"/>
                        <a:t>Recognise most of the French body parts when they’re spoken.  </a:t>
                      </a:r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lang="en-GB" sz="1000" dirty="0"/>
                        <a:t>•</a:t>
                      </a:r>
                      <a:r>
                        <a:rPr lang="en-GB" sz="1000" baseline="0" dirty="0"/>
                        <a:t>  </a:t>
                      </a:r>
                      <a:r>
                        <a:rPr lang="en-GB" sz="1000" dirty="0"/>
                        <a:t>Read the numbers 11-20 with some assistance.</a:t>
                      </a:r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lang="en-GB" sz="1000" dirty="0"/>
                        <a:t>•</a:t>
                      </a:r>
                      <a:r>
                        <a:rPr lang="en-GB" sz="1000" baseline="0" dirty="0"/>
                        <a:t>  </a:t>
                      </a:r>
                      <a:r>
                        <a:rPr lang="en-GB" sz="1000" dirty="0"/>
                        <a:t>Accurately say the name of the month of their birthday when given a visual prompt. </a:t>
                      </a:r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lang="en-GB" sz="1000" dirty="0"/>
                        <a:t>•</a:t>
                      </a:r>
                      <a:r>
                        <a:rPr lang="en-GB" sz="1000" baseline="0" dirty="0"/>
                        <a:t>  </a:t>
                      </a:r>
                      <a:r>
                        <a:rPr lang="en-GB" sz="1000" dirty="0"/>
                        <a:t>Understand the difference between singular and plural.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07795531"/>
              </p:ext>
            </p:extLst>
          </p:nvPr>
        </p:nvGraphicFramePr>
        <p:xfrm>
          <a:off x="6084168" y="671513"/>
          <a:ext cx="2952328" cy="41165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5232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74232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Questions and Answers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05418">
                <a:tc>
                  <a:txBody>
                    <a:bodyPr/>
                    <a:lstStyle/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Qu'est-ce que c'est?</a:t>
                      </a: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	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What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is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it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?</a:t>
                      </a:r>
                      <a:endParaRPr lang="fr-FR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05418">
                <a:tc>
                  <a:txBody>
                    <a:bodyPr/>
                    <a:lstStyle/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C'est… / Ce sont…</a:t>
                      </a: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	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It’s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… /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They’re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…</a:t>
                      </a:r>
                      <a:endParaRPr lang="fr-FR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05418">
                <a:tc>
                  <a:txBody>
                    <a:bodyPr/>
                    <a:lstStyle/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Comment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est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mon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monstre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?	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                               What’s my monster like?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19620211"/>
                  </a:ext>
                </a:extLst>
              </a:tr>
              <a:tr h="24948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Il a…</a:t>
                      </a:r>
                      <a:r>
                        <a:rPr lang="en-GB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                       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He has…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8023077"/>
                  </a:ext>
                </a:extLst>
              </a:tr>
              <a:tr h="405418">
                <a:tc>
                  <a:txBody>
                    <a:bodyPr/>
                    <a:lstStyle/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Il y a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combien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de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chocolats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?	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                                 How many chocolates are there?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63993064"/>
                  </a:ext>
                </a:extLst>
              </a:tr>
              <a:tr h="405418">
                <a:tc>
                  <a:txBody>
                    <a:bodyPr/>
                    <a:lstStyle/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Il y a …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chocolats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.	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	There are … chocolates.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18710244"/>
                  </a:ext>
                </a:extLst>
              </a:tr>
              <a:tr h="40541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Qu'est-ce que c'est?	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	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What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is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it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?</a:t>
                      </a:r>
                      <a:endParaRPr lang="fr-FR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58371613"/>
                  </a:ext>
                </a:extLst>
              </a:tr>
              <a:tr h="24948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C'est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...	It’s...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98645492"/>
                  </a:ext>
                </a:extLst>
              </a:tr>
              <a:tr h="40541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C’est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quand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, ton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anniversaire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?	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	When is your birthday?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15427418"/>
                  </a:ext>
                </a:extLst>
              </a:tr>
              <a:tr h="405418">
                <a:tc>
                  <a:txBody>
                    <a:bodyPr/>
                    <a:lstStyle/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Mon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anniversaire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est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en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...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	My birthday is in...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37356663"/>
                  </a:ext>
                </a:extLst>
              </a:tr>
            </a:tbl>
          </a:graphicData>
        </a:graphic>
      </p:graphicFrame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43835252"/>
              </p:ext>
            </p:extLst>
          </p:nvPr>
        </p:nvGraphicFramePr>
        <p:xfrm>
          <a:off x="3103844" y="649833"/>
          <a:ext cx="2903984" cy="386966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48076">
                  <a:extLst>
                    <a:ext uri="{9D8B030D-6E8A-4147-A177-3AD203B41FA5}">
                      <a16:colId xmlns:a16="http://schemas.microsoft.com/office/drawing/2014/main" val="103584880"/>
                    </a:ext>
                  </a:extLst>
                </a:gridCol>
                <a:gridCol w="2155908">
                  <a:extLst>
                    <a:ext uri="{9D8B030D-6E8A-4147-A177-3AD203B41FA5}">
                      <a16:colId xmlns:a16="http://schemas.microsoft.com/office/drawing/2014/main" val="533832701"/>
                    </a:ext>
                  </a:extLst>
                </a:gridCol>
              </a:tblGrid>
              <a:tr h="382254">
                <a:tc gridSpan="2"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Subject Specific Vocabulary 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89033692"/>
                  </a:ext>
                </a:extLst>
              </a:tr>
              <a:tr h="1979340">
                <a:tc>
                  <a:txBody>
                    <a:bodyPr/>
                    <a:lstStyle/>
                    <a:p>
                      <a:r>
                        <a:rPr lang="en-GB" sz="1000" dirty="0"/>
                        <a:t>Lesson 5</a:t>
                      </a:r>
                    </a:p>
                    <a:p>
                      <a:r>
                        <a:rPr lang="en-GB" sz="1000" dirty="0"/>
                        <a:t>Months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janvier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	January</a:t>
                      </a:r>
                    </a:p>
                    <a:p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février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	February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mars	March</a:t>
                      </a:r>
                    </a:p>
                    <a:p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avril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	April</a:t>
                      </a:r>
                    </a:p>
                    <a:p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mai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	May</a:t>
                      </a:r>
                    </a:p>
                    <a:p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juin</a:t>
                      </a:r>
                      <a:r>
                        <a:rPr lang="en-GB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                       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June</a:t>
                      </a:r>
                    </a:p>
                    <a:p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juillet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                  	July</a:t>
                      </a:r>
                    </a:p>
                    <a:p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août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                    	August</a:t>
                      </a:r>
                    </a:p>
                    <a:p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septembre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       	September</a:t>
                      </a:r>
                    </a:p>
                    <a:p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octobre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             	October</a:t>
                      </a:r>
                    </a:p>
                    <a:p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novembre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         	November</a:t>
                      </a:r>
                    </a:p>
                    <a:p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décembre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          	December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91320352"/>
                  </a:ext>
                </a:extLst>
              </a:tr>
              <a:tr h="1508069">
                <a:tc>
                  <a:txBody>
                    <a:bodyPr/>
                    <a:lstStyle/>
                    <a:p>
                      <a:r>
                        <a:rPr lang="en-GB" sz="1000" dirty="0"/>
                        <a:t>Lesson 6</a:t>
                      </a:r>
                    </a:p>
                    <a:p>
                      <a:r>
                        <a:rPr lang="fr-FR" sz="800" b="1" kern="1200" dirty="0" err="1">
                          <a:solidFill>
                            <a:schemeClr val="dk1"/>
                          </a:solidFill>
                          <a:effectLst/>
                        </a:rPr>
                        <a:t>Geneviève’s</a:t>
                      </a:r>
                      <a:r>
                        <a:rPr lang="fr-FR" sz="800" b="1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fr-FR" sz="800" b="1" kern="1200" dirty="0" err="1">
                          <a:solidFill>
                            <a:schemeClr val="dk1"/>
                          </a:solidFill>
                          <a:effectLst/>
                        </a:rPr>
                        <a:t>birthday</a:t>
                      </a:r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dirty="0"/>
                        <a:t>un </a:t>
                      </a:r>
                      <a:r>
                        <a:rPr lang="en-GB" sz="1000" dirty="0" err="1"/>
                        <a:t>cadeau</a:t>
                      </a:r>
                      <a:r>
                        <a:rPr lang="en-GB" sz="1000" dirty="0"/>
                        <a:t>	a present</a:t>
                      </a:r>
                    </a:p>
                    <a:p>
                      <a:r>
                        <a:rPr lang="en-GB" sz="1000" dirty="0"/>
                        <a:t>un crocodile	a crocodile</a:t>
                      </a:r>
                    </a:p>
                    <a:p>
                      <a:r>
                        <a:rPr lang="en-GB" sz="1000" dirty="0"/>
                        <a:t>un tee-shirt	a T-shirt</a:t>
                      </a:r>
                    </a:p>
                    <a:p>
                      <a:r>
                        <a:rPr lang="en-GB" sz="1000" dirty="0"/>
                        <a:t>un robot 	a robot</a:t>
                      </a:r>
                    </a:p>
                    <a:p>
                      <a:r>
                        <a:rPr lang="en-GB" sz="1000" dirty="0"/>
                        <a:t>un </a:t>
                      </a:r>
                      <a:r>
                        <a:rPr lang="en-GB" sz="1000" dirty="0" err="1"/>
                        <a:t>hippopotame</a:t>
                      </a:r>
                      <a:r>
                        <a:rPr lang="en-GB" sz="1000" dirty="0"/>
                        <a:t>  a hippopotamus</a:t>
                      </a:r>
                    </a:p>
                    <a:p>
                      <a:r>
                        <a:rPr lang="en-GB" sz="1000" dirty="0"/>
                        <a:t>un livre                  a book</a:t>
                      </a:r>
                    </a:p>
                    <a:p>
                      <a:r>
                        <a:rPr lang="en-GB" sz="1000" dirty="0"/>
                        <a:t>du </a:t>
                      </a:r>
                      <a:r>
                        <a:rPr lang="en-GB" sz="1000" dirty="0" err="1"/>
                        <a:t>chocolat</a:t>
                      </a:r>
                      <a:r>
                        <a:rPr lang="en-GB" sz="1000" dirty="0"/>
                        <a:t>	some chocolate</a:t>
                      </a:r>
                    </a:p>
                    <a:p>
                      <a:r>
                        <a:rPr lang="en-GB" sz="1000" dirty="0"/>
                        <a:t>laid                         ugly</a:t>
                      </a:r>
                    </a:p>
                    <a:p>
                      <a:r>
                        <a:rPr lang="en-GB" sz="1000" dirty="0" err="1"/>
                        <a:t>ronfler</a:t>
                      </a:r>
                      <a:r>
                        <a:rPr lang="en-GB" sz="1000" dirty="0"/>
                        <a:t>                   to snore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92645326"/>
                  </a:ext>
                </a:extLst>
              </a:tr>
            </a:tbl>
          </a:graphicData>
        </a:graphic>
      </p:graphicFrame>
      <p:pic>
        <p:nvPicPr>
          <p:cNvPr id="3" name="Picture 2">
            <a:extLst>
              <a:ext uri="{FF2B5EF4-FFF2-40B4-BE49-F238E27FC236}">
                <a16:creationId xmlns:a16="http://schemas.microsoft.com/office/drawing/2014/main" id="{F11362A1-2F8F-4979-9713-687C8D00006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59834" y="4539156"/>
            <a:ext cx="1544498" cy="1196212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93FCEDC-48A6-4511-B944-F16EE3DC0DC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72000" y="5718171"/>
            <a:ext cx="1544498" cy="10193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0DE0042E-0F9F-456C-84A7-CE7F9022E6D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18338" y="4539155"/>
            <a:ext cx="1498159" cy="115935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1BEC3D45-2CE3-49BB-8DCF-726D699E826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053876" y="5698510"/>
            <a:ext cx="1498159" cy="1038961"/>
          </a:xfrm>
          <a:prstGeom prst="rect">
            <a:avLst/>
          </a:prstGeom>
        </p:spPr>
      </p:pic>
      <p:sp>
        <p:nvSpPr>
          <p:cNvPr id="11" name="Text Box 2">
            <a:extLst>
              <a:ext uri="{FF2B5EF4-FFF2-40B4-BE49-F238E27FC236}">
                <a16:creationId xmlns:a16="http://schemas.microsoft.com/office/drawing/2014/main" id="{3847A7DF-3960-284F-A23E-FFA530E713F0}"/>
              </a:ext>
            </a:extLst>
          </p:cNvPr>
          <p:cNvSpPr txBox="1">
            <a:spLocks noGrp="1" noChangeArrowheads="1"/>
          </p:cNvSpPr>
          <p:nvPr>
            <p:ph type="title"/>
          </p:nvPr>
        </p:nvSpPr>
        <p:spPr bwMode="auto">
          <a:xfrm>
            <a:off x="195528" y="120530"/>
            <a:ext cx="8840968" cy="505158"/>
          </a:xfrm>
          <a:prstGeom prst="rect">
            <a:avLst/>
          </a:prstGeom>
          <a:gradFill flip="none" rotWithShape="1">
            <a:gsLst>
              <a:gs pos="19000">
                <a:schemeClr val="bg1"/>
              </a:gs>
              <a:gs pos="55000">
                <a:schemeClr val="accent1">
                  <a:lumMod val="75000"/>
                </a:schemeClr>
              </a:gs>
              <a:gs pos="97000">
                <a:srgbClr val="FF0000"/>
              </a:gs>
            </a:gsLst>
            <a:path path="circle">
              <a:fillToRect l="50000" t="50000" r="50000" b="50000"/>
            </a:path>
            <a:tileRect/>
          </a:gradFill>
          <a:ln w="19050" cap="rnd">
            <a:noFill/>
            <a:prstDash val="solid"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solidFill>
                  <a:srgbClr val="000000"/>
                </a:solidFill>
                <a:effectLst/>
                <a:latin typeface="Comic Sans MS" panose="030F09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en-GB" sz="1800" u="sng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French</a:t>
            </a:r>
            <a:r>
              <a:rPr lang="en-GB" sz="1800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           </a:t>
            </a:r>
            <a:r>
              <a:rPr lang="en-GB" sz="1800" u="sng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Year 3</a:t>
            </a:r>
            <a:r>
              <a:rPr lang="en-GB" sz="1800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         </a:t>
            </a:r>
            <a:r>
              <a:rPr lang="en-GB" sz="1800" u="sng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Term 3: Core 3</a:t>
            </a:r>
            <a:endParaRPr lang="en-GB" sz="1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B1AAC0D9-5079-BD49-B7ED-87E27F4D4788}"/>
              </a:ext>
            </a:extLst>
          </p:cNvPr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91361" y="153908"/>
            <a:ext cx="445135" cy="45212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7B53F6E8-629F-D340-901B-A9E911C203B2}"/>
              </a:ext>
            </a:extLst>
          </p:cNvPr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74120"/>
            <a:ext cx="445135" cy="452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4573724"/>
      </p:ext>
    </p:extLst>
  </p:cSld>
  <p:clrMapOvr>
    <a:masterClrMapping/>
  </p:clrMapOvr>
  <p:transition spd="slow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 txBox="1">
            <a:spLocks noGrp="1" noChangeArrowheads="1"/>
          </p:cNvSpPr>
          <p:nvPr>
            <p:ph type="title"/>
          </p:nvPr>
        </p:nvSpPr>
        <p:spPr>
          <a:xfrm>
            <a:off x="644525" y="179388"/>
            <a:ext cx="7886700" cy="492125"/>
          </a:xfrm>
        </p:spPr>
        <p:txBody>
          <a:bodyPr anchorCtr="1">
            <a:normAutofit fontScale="90000"/>
          </a:bodyPr>
          <a:lstStyle/>
          <a:p>
            <a:pPr algn="ctr" eaLnBrk="1" hangingPunct="1"/>
            <a:endParaRPr lang="en-GB" altLang="en-US" sz="3200" b="1" dirty="0">
              <a:solidFill>
                <a:schemeClr val="accent2">
                  <a:lumMod val="75000"/>
                </a:schemeClr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14575292"/>
              </p:ext>
            </p:extLst>
          </p:nvPr>
        </p:nvGraphicFramePr>
        <p:xfrm>
          <a:off x="325048" y="646441"/>
          <a:ext cx="2831976" cy="6101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9056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4140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Subject Specific Vocabulary 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000" dirty="0"/>
                        <a:t>Animal Names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un mouton (a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sheep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)</a:t>
                      </a:r>
                      <a:r>
                        <a:rPr lang="en-GB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 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une poule</a:t>
                      </a:r>
                      <a:r>
                        <a:rPr lang="fr-FR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(a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hen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)</a:t>
                      </a:r>
                      <a:r>
                        <a:rPr lang="en-GB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 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un coq</a:t>
                      </a:r>
                      <a:r>
                        <a:rPr lang="fr-FR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(a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cockerel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)</a:t>
                      </a:r>
                      <a:r>
                        <a:rPr lang="en-GB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 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un cochon (a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pig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)</a:t>
                      </a:r>
                      <a:r>
                        <a:rPr lang="en-GB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 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une vache (a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cow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)</a:t>
                      </a:r>
                      <a:r>
                        <a:rPr lang="en-GB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 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un canard (a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duck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)</a:t>
                      </a:r>
                      <a:r>
                        <a:rPr lang="en-GB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 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un cheval</a:t>
                      </a:r>
                      <a:r>
                        <a:rPr lang="fr-FR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(a horse)</a:t>
                      </a:r>
                      <a:r>
                        <a:rPr lang="en-GB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 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un chien</a:t>
                      </a:r>
                      <a:r>
                        <a:rPr lang="fr-FR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(a dog)</a:t>
                      </a:r>
                      <a:r>
                        <a:rPr lang="en-GB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 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un chat</a:t>
                      </a:r>
                      <a:r>
                        <a:rPr lang="en-GB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(a cat)</a:t>
                      </a:r>
                      <a:r>
                        <a:rPr lang="en-GB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 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un hamster  (a hamster)</a:t>
                      </a:r>
                      <a:r>
                        <a:rPr lang="en-GB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 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un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poisson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 (a fish)</a:t>
                      </a:r>
                      <a:r>
                        <a:rPr lang="en-GB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 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un lapin</a:t>
                      </a:r>
                      <a:r>
                        <a:rPr lang="en-GB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(a rabbit)</a:t>
                      </a:r>
                      <a:r>
                        <a:rPr lang="en-GB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 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un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chevel</a:t>
                      </a:r>
                      <a:r>
                        <a:rPr lang="fr-FR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(a horse)</a:t>
                      </a:r>
                      <a:r>
                        <a:rPr lang="en-GB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 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un serpent  (a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snake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)</a:t>
                      </a:r>
                      <a:r>
                        <a:rPr lang="en-GB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 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une souris (a mouse)</a:t>
                      </a:r>
                      <a:r>
                        <a:rPr lang="en-GB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 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un cochon d'Inde (a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guinea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pig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)</a:t>
                      </a:r>
                      <a:r>
                        <a:rPr lang="en-GB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 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un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oiseau</a:t>
                      </a:r>
                      <a:r>
                        <a:rPr lang="en-GB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(a bird)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000" dirty="0"/>
                        <a:t>Adjectives </a:t>
                      </a:r>
                      <a:r>
                        <a:rPr lang="en-GB" sz="1000" dirty="0" err="1"/>
                        <a:t>inc</a:t>
                      </a:r>
                      <a:r>
                        <a:rPr lang="en-GB" sz="1000" dirty="0"/>
                        <a:t> colours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marron</a:t>
                      </a:r>
                      <a:r>
                        <a:rPr lang="en-GB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(brown)</a:t>
                      </a:r>
                      <a:r>
                        <a:rPr lang="en-GB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gris</a:t>
                      </a:r>
                      <a:r>
                        <a:rPr lang="en-GB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(grey)</a:t>
                      </a:r>
                      <a:r>
                        <a:rPr lang="en-GB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 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blanc</a:t>
                      </a:r>
                      <a:r>
                        <a:rPr lang="en-GB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(white)</a:t>
                      </a:r>
                      <a:r>
                        <a:rPr lang="en-GB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 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noir</a:t>
                      </a:r>
                      <a:r>
                        <a:rPr lang="en-GB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(black)</a:t>
                      </a:r>
                      <a:r>
                        <a:rPr lang="en-GB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 </a:t>
                      </a:r>
                    </a:p>
                    <a:p>
                      <a:endParaRPr lang="en-GB" sz="1000" kern="1200" baseline="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méchant</a:t>
                      </a:r>
                      <a:r>
                        <a:rPr lang="en-GB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(naughty)</a:t>
                      </a:r>
                      <a:r>
                        <a:rPr lang="en-GB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 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grand</a:t>
                      </a:r>
                      <a:r>
                        <a:rPr lang="en-GB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(big)</a:t>
                      </a:r>
                      <a:r>
                        <a:rPr lang="en-GB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 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petit</a:t>
                      </a:r>
                      <a:r>
                        <a:rPr lang="en-GB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(small)</a:t>
                      </a:r>
                      <a:r>
                        <a:rPr lang="en-GB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gentil</a:t>
                      </a:r>
                      <a:r>
                        <a:rPr lang="en-GB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(friendly)</a:t>
                      </a:r>
                      <a:r>
                        <a:rPr lang="en-GB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 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mignon</a:t>
                      </a:r>
                      <a:r>
                        <a:rPr lang="en-GB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(cute)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petit</a:t>
                      </a:r>
                      <a:r>
                        <a:rPr lang="en-GB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(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small)</a:t>
                      </a:r>
                      <a:r>
                        <a:rPr lang="en-GB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timide</a:t>
                      </a:r>
                      <a:r>
                        <a:rPr lang="en-GB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(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shy)</a:t>
                      </a:r>
                      <a:r>
                        <a:rPr lang="en-GB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anxieux</a:t>
                      </a:r>
                      <a:r>
                        <a:rPr lang="en-GB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(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anxious)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000" dirty="0"/>
                        <a:t>Positional Language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devant</a:t>
                      </a:r>
                      <a:r>
                        <a:rPr lang="en-GB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(in front of) </a:t>
                      </a:r>
                      <a:r>
                        <a:rPr lang="en-GB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derrière (behind)</a:t>
                      </a:r>
                      <a:r>
                        <a:rPr lang="en-GB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 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dans (in)</a:t>
                      </a:r>
                      <a:r>
                        <a:rPr lang="en-GB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 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sur</a:t>
                      </a:r>
                      <a:r>
                        <a:rPr lang="fr-FR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(on)</a:t>
                      </a:r>
                      <a:r>
                        <a:rPr lang="en-GB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 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sous</a:t>
                      </a:r>
                      <a:r>
                        <a:rPr lang="fr-FR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(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under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)</a:t>
                      </a:r>
                      <a:r>
                        <a:rPr lang="en-GB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 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en face de (opposite)  </a:t>
                      </a:r>
                      <a:r>
                        <a:rPr lang="en-GB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à côté de</a:t>
                      </a:r>
                      <a:r>
                        <a:rPr lang="fr-FR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(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next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 to</a:t>
                      </a:r>
                      <a:r>
                        <a:rPr lang="fr-FR" sz="1000" u="sng" kern="1200" dirty="0">
                          <a:solidFill>
                            <a:schemeClr val="dk1"/>
                          </a:solidFill>
                          <a:effectLst/>
                        </a:rPr>
                        <a:t>)</a:t>
                      </a:r>
                      <a:r>
                        <a:rPr lang="en-GB" sz="1000" u="none" kern="1200" baseline="0" dirty="0">
                          <a:solidFill>
                            <a:schemeClr val="dk1"/>
                          </a:solidFill>
                          <a:effectLst/>
                        </a:rPr>
                        <a:t>  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la table (the table)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la boîte</a:t>
                      </a:r>
                      <a:r>
                        <a:rPr lang="fr-FR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(the box)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000" dirty="0"/>
                        <a:t>Places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un arbre</a:t>
                      </a:r>
                      <a:r>
                        <a:rPr lang="fr-FR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(a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tree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)</a:t>
                      </a:r>
                      <a:r>
                        <a:rPr lang="en-GB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 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une maison</a:t>
                      </a:r>
                      <a:r>
                        <a:rPr lang="fr-FR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(a house)</a:t>
                      </a:r>
                      <a:r>
                        <a:rPr lang="en-GB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 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un appartement</a:t>
                      </a:r>
                      <a:r>
                        <a:rPr lang="fr-FR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(a flat)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une écurie</a:t>
                      </a:r>
                      <a:r>
                        <a:rPr lang="fr-FR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(a stable)</a:t>
                      </a:r>
                      <a:r>
                        <a:rPr lang="en-GB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 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un champ</a:t>
                      </a:r>
                      <a:r>
                        <a:rPr lang="fr-FR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(a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field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)</a:t>
                      </a:r>
                      <a:r>
                        <a:rPr lang="en-GB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 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un lac</a:t>
                      </a:r>
                      <a:r>
                        <a:rPr lang="fr-FR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(a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lake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)</a:t>
                      </a:r>
                      <a:r>
                        <a:rPr lang="en-GB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 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un terrier</a:t>
                      </a:r>
                      <a:r>
                        <a:rPr lang="fr-FR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 (a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burrow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)</a:t>
                      </a:r>
                      <a:r>
                        <a:rPr lang="en-GB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 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une niche</a:t>
                      </a:r>
                      <a:r>
                        <a:rPr lang="fr-FR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(a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kennel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)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000" dirty="0"/>
                        <a:t>Verbs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regarder</a:t>
                      </a:r>
                      <a:r>
                        <a:rPr lang="en-GB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(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to look)</a:t>
                      </a:r>
                    </a:p>
                    <a:p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écouter</a:t>
                      </a:r>
                      <a:r>
                        <a:rPr lang="en-GB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(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to listen)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6566512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000" dirty="0"/>
                        <a:t>Family Names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ma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mère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(my mother)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56398973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27705182"/>
              </p:ext>
            </p:extLst>
          </p:nvPr>
        </p:nvGraphicFramePr>
        <p:xfrm>
          <a:off x="3203848" y="646441"/>
          <a:ext cx="2831976" cy="435823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3197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89359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Sticky Knowledge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935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Be able to respond to questions when given a spoken model to copy.</a:t>
                      </a:r>
                    </a:p>
                    <a:p>
                      <a:endParaRPr lang="en-GB" sz="1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8935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Repeat a simple phrase to say that they don’t understand something.</a:t>
                      </a:r>
                    </a:p>
                    <a:p>
                      <a:endParaRPr lang="en-GB" sz="1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89359">
                <a:tc>
                  <a:txBody>
                    <a:bodyPr/>
                    <a:lstStyle/>
                    <a:p>
                      <a:pPr lvl="0"/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Hear a simple sentence and then repeat it orally.</a:t>
                      </a:r>
                    </a:p>
                    <a:p>
                      <a:endParaRPr lang="en-GB" sz="1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8935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Copy down a short, simple sentence.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23788340"/>
                  </a:ext>
                </a:extLst>
              </a:tr>
              <a:tr h="289359">
                <a:tc>
                  <a:txBody>
                    <a:bodyPr/>
                    <a:lstStyle/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Read a short rhyme with help</a:t>
                      </a:r>
                      <a:endParaRPr lang="en-GB" sz="1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50772385"/>
                  </a:ext>
                </a:extLst>
              </a:tr>
              <a:tr h="28935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Recognise some basic French adjectives such as colours.</a:t>
                      </a:r>
                      <a:endParaRPr lang="en-GB" sz="1000" dirty="0"/>
                    </a:p>
                    <a:p>
                      <a:endParaRPr lang="en-GB" sz="1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09272018"/>
                  </a:ext>
                </a:extLst>
              </a:tr>
              <a:tr h="289359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bg1"/>
                          </a:solidFill>
                        </a:rPr>
                        <a:t>Cultural Knowledge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58114023"/>
                  </a:ext>
                </a:extLst>
              </a:tr>
              <a:tr h="289359">
                <a:tc>
                  <a:txBody>
                    <a:bodyPr/>
                    <a:lstStyle/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000" dirty="0"/>
                        <a:t>Identifies France on a map</a:t>
                      </a:r>
                    </a:p>
                    <a:p>
                      <a:endParaRPr lang="en-GB" sz="1000" dirty="0"/>
                    </a:p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000" dirty="0"/>
                        <a:t>Names other French speaking countries</a:t>
                      </a:r>
                    </a:p>
                    <a:p>
                      <a:endParaRPr lang="en-GB" sz="1000" dirty="0"/>
                    </a:p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000" dirty="0"/>
                        <a:t>Recognises</a:t>
                      </a:r>
                      <a:r>
                        <a:rPr lang="en-GB" sz="1000" baseline="0" dirty="0"/>
                        <a:t> flags of French speaking countries around the world</a:t>
                      </a:r>
                      <a:endParaRPr lang="en-GB" sz="1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76836590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94597748"/>
              </p:ext>
            </p:extLst>
          </p:nvPr>
        </p:nvGraphicFramePr>
        <p:xfrm>
          <a:off x="6084168" y="649833"/>
          <a:ext cx="2831976" cy="4876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3197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1560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Questions and Answers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Qu'est-ce que c'est?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	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What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is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it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?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C’est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… 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	It’s…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Tu as des animaux domestiques?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                                Do you have any pets?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Non, je n'ai pas d'animaux domestiques.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	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No, I don't have any pets.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7282253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Oui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,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j'ai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…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	Yes, I have…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4588316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Ton chien est comment?	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	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What’s your dog like?</a:t>
                      </a:r>
                    </a:p>
                    <a:p>
                      <a:endParaRPr lang="en-GB" sz="1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5308084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Il est...	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	It is...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6468044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Où est le chat?	</a:t>
                      </a:r>
                      <a:b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</a:b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	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Where is the cat?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230273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Le chat est...	</a:t>
                      </a:r>
                      <a:b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</a:b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	The cat is...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205846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Où est l'éléphant?</a:t>
                      </a:r>
                      <a:b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</a:b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	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Where is the elephant?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4404206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Il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est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dans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...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	It’s in...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69473753"/>
                  </a:ext>
                </a:extLst>
              </a:tr>
            </a:tbl>
          </a:graphicData>
        </a:graphic>
      </p:graphicFrame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23779" y="5001975"/>
            <a:ext cx="1728192" cy="1728192"/>
          </a:xfrm>
          <a:prstGeom prst="rect">
            <a:avLst/>
          </a:prstGeom>
        </p:spPr>
      </p:pic>
      <p:sp>
        <p:nvSpPr>
          <p:cNvPr id="8" name="Text Box 2">
            <a:extLst>
              <a:ext uri="{FF2B5EF4-FFF2-40B4-BE49-F238E27FC236}">
                <a16:creationId xmlns:a16="http://schemas.microsoft.com/office/drawing/2014/main" id="{037AE380-6776-8340-BC0E-02A26F5C510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5048" y="161749"/>
            <a:ext cx="8591096" cy="467053"/>
          </a:xfrm>
          <a:prstGeom prst="rect">
            <a:avLst/>
          </a:prstGeom>
          <a:gradFill flip="none" rotWithShape="1">
            <a:gsLst>
              <a:gs pos="19000">
                <a:schemeClr val="bg1"/>
              </a:gs>
              <a:gs pos="55000">
                <a:schemeClr val="accent1">
                  <a:lumMod val="75000"/>
                </a:schemeClr>
              </a:gs>
              <a:gs pos="97000">
                <a:srgbClr val="FF0000"/>
              </a:gs>
            </a:gsLst>
            <a:path path="circle">
              <a:fillToRect l="50000" t="50000" r="50000" b="50000"/>
            </a:path>
            <a:tileRect/>
          </a:gradFill>
          <a:ln w="19050" cap="rnd">
            <a:noFill/>
            <a:prstDash val="solid"/>
            <a:miter lim="800000"/>
            <a:headEnd/>
            <a:tailEnd/>
          </a:ln>
        </p:spPr>
        <p:txBody>
          <a:bodyPr rot="0" vert="horz" wrap="square" lIns="91440" tIns="45720" rIns="91440" bIns="45720" rtlCol="0" anchor="t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solidFill>
                  <a:srgbClr val="000000"/>
                </a:solidFill>
                <a:latin typeface="Comic Sans MS" panose="030F09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en-GB" sz="1800" u="sng" dirty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French</a:t>
            </a:r>
            <a:r>
              <a:rPr lang="en-GB" sz="1800" dirty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            </a:t>
            </a:r>
            <a:r>
              <a:rPr lang="en-GB" sz="1800" u="sng" dirty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Year 3</a:t>
            </a:r>
            <a:r>
              <a:rPr lang="en-GB" sz="1800" dirty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           </a:t>
            </a:r>
            <a:r>
              <a:rPr lang="en-GB" sz="1800" u="sng" dirty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Term 4: Animals</a:t>
            </a:r>
            <a:endParaRPr lang="en-GB" sz="1100" u="sng" dirty="0"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20BE4CA7-4C46-1B49-89FD-C0ECD525A7D7}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40901" y="176682"/>
            <a:ext cx="445135" cy="45212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F89B13C1-82A4-C34E-A404-52FE60596E18}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207" y="184523"/>
            <a:ext cx="445135" cy="452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4969861"/>
      </p:ext>
    </p:extLst>
  </p:cSld>
  <p:clrMapOvr>
    <a:masterClrMapping/>
  </p:clrMapOvr>
  <p:transition spd="slow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8559299"/>
              </p:ext>
            </p:extLst>
          </p:nvPr>
        </p:nvGraphicFramePr>
        <p:xfrm>
          <a:off x="179512" y="764704"/>
          <a:ext cx="2831976" cy="5613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5375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7821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Subject Specific Vocabulary 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7232">
                <a:tc>
                  <a:txBody>
                    <a:bodyPr/>
                    <a:lstStyle/>
                    <a:p>
                      <a:r>
                        <a:rPr lang="en-GB" sz="1000" dirty="0"/>
                        <a:t>Lesson</a:t>
                      </a:r>
                      <a:r>
                        <a:rPr lang="en-GB" sz="1000" baseline="0" dirty="0"/>
                        <a:t>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une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glace</a:t>
                      </a:r>
                      <a:r>
                        <a:rPr lang="en-GB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(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an ice cream)</a:t>
                      </a: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un gâteau (a cake)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des chips (f) (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some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crisps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)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un chou</a:t>
                      </a:r>
                      <a:r>
                        <a:rPr lang="fr-FR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(a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cabbage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)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des petits pois (m) (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some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peas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)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un poisson (a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fish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)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r>
                        <a:rPr lang="en-GB" sz="1000" dirty="0"/>
                        <a:t>Lesson</a:t>
                      </a:r>
                      <a:r>
                        <a:rPr lang="en-GB" sz="1000" baseline="0" dirty="0"/>
                        <a:t> 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les pommes (f)</a:t>
                      </a:r>
                      <a:r>
                        <a:rPr lang="en-GB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     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the apples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les fraises (f)</a:t>
                      </a:r>
                      <a:r>
                        <a:rPr lang="en-GB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       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the strawberries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les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tomates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(f)      the tomatoes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les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carottes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(f)</a:t>
                      </a:r>
                      <a:r>
                        <a:rPr lang="en-GB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     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the carrots</a:t>
                      </a: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les bananes (f)     the bananas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les poires (f)</a:t>
                      </a:r>
                      <a:r>
                        <a:rPr lang="fr-FR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         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the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pears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les pommes de terre (f)</a:t>
                      </a:r>
                      <a:r>
                        <a:rPr lang="fr-FR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the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potatoes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les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cerises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(f)</a:t>
                      </a:r>
                      <a:r>
                        <a:rPr lang="en-GB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        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the cherries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les raisins (m)        the grapes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60216">
                <a:tc>
                  <a:txBody>
                    <a:bodyPr/>
                    <a:lstStyle/>
                    <a:p>
                      <a:r>
                        <a:rPr lang="en-GB" sz="1000" dirty="0"/>
                        <a:t>Lesson 3</a:t>
                      </a:r>
                    </a:p>
                    <a:p>
                      <a:endParaRPr lang="en-GB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un sandwich	    a sandwich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des frites (f)	    some chips</a:t>
                      </a: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du chocolat	   </a:t>
                      </a:r>
                      <a:r>
                        <a:rPr lang="fr-FR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some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chocolate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de la pizza	   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some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 pizza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des spaghettis (m)  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some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 spaghetti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du fromage	   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some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cheese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du poulet	   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some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chicken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du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riz</a:t>
                      </a:r>
                      <a:r>
                        <a:rPr lang="en-GB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                         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some rice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60216">
                <a:tc>
                  <a:txBody>
                    <a:bodyPr/>
                    <a:lstStyle/>
                    <a:p>
                      <a:r>
                        <a:rPr lang="en-GB" sz="1000" dirty="0"/>
                        <a:t>Lesson 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un couteau	      a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knife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une fourchette	      a fork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une cuillère à soupe</a:t>
                      </a:r>
                      <a:r>
                        <a:rPr lang="fr-FR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  a </a:t>
                      </a:r>
                      <a:r>
                        <a:rPr lang="fr-FR" sz="1000" kern="1200" baseline="0" dirty="0" err="1">
                          <a:solidFill>
                            <a:schemeClr val="dk1"/>
                          </a:solidFill>
                          <a:effectLst/>
                        </a:rPr>
                        <a:t>tablespoon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                                                                                            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une cuillère à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caf</a:t>
                      </a:r>
                      <a:r>
                        <a:rPr lang="fr-FR" sz="1000" kern="1200" baseline="0" dirty="0" err="1">
                          <a:solidFill>
                            <a:schemeClr val="dk1"/>
                          </a:solidFill>
                          <a:effectLst/>
                        </a:rPr>
                        <a:t>e</a:t>
                      </a:r>
                      <a:r>
                        <a:rPr lang="fr-FR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     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a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teaspoon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un bol	</a:t>
                      </a:r>
                      <a:r>
                        <a:rPr lang="fr-FR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     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a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bowl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une poêle	      a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frying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 pan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un verre</a:t>
                      </a:r>
                      <a:r>
                        <a:rPr lang="fr-FR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                      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a glass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une tasse	      a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cup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04593224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04975704"/>
              </p:ext>
            </p:extLst>
          </p:nvPr>
        </p:nvGraphicFramePr>
        <p:xfrm>
          <a:off x="3108176" y="3356992"/>
          <a:ext cx="2899652" cy="1828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9965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93752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Sticky Knowledge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10304">
                <a:tc>
                  <a:txBody>
                    <a:bodyPr/>
                    <a:lstStyle/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Give a spoken response to a simple written question using a single word answer.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Pronounce some common letter strings correctly.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Give an opinion in French with a visual prompt.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Repeat a couple of sentences, including talking about what they would like, using the first person.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Copy the main vocabulary with some mistakes.</a:t>
                      </a:r>
                      <a:endParaRPr lang="en-GB" sz="1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9504599"/>
              </p:ext>
            </p:extLst>
          </p:nvPr>
        </p:nvGraphicFramePr>
        <p:xfrm>
          <a:off x="6084168" y="764704"/>
          <a:ext cx="2952328" cy="4480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5232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1560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Questions and Answers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2312">
                <a:tc>
                  <a:txBody>
                    <a:bodyPr/>
                    <a:lstStyle/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Qu'est-ce que c'est?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	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What is it?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C'est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… / Ce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sont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…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	It’s… / They’re…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Tu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aimes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…?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	Do you like…?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19620211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Oui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,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j’aime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… / 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Non, je n’aime pas…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	Yes, I like… / 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No, I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don’t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like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…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8023077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Qu'est-ce que tu manges?	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                               What are you eating?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63993064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Je mange...	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	I'm eating...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18710244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Qu'est-ce que c'est?	</a:t>
                      </a:r>
                      <a:b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</a:b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	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What is it?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58371613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C'est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...	</a:t>
                      </a:r>
                      <a:b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</a:b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	It’s...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98645492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Qu'est-ce que vous désirez?	</a:t>
                      </a:r>
                      <a:b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</a:b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	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What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would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you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like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?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15427418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Je voudrais…, s'il vous plaît.	</a:t>
                      </a: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                                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I would like…, please.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37356663"/>
                  </a:ext>
                </a:extLst>
              </a:tr>
            </a:tbl>
          </a:graphicData>
        </a:graphic>
      </p:graphicFrame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42157823"/>
              </p:ext>
            </p:extLst>
          </p:nvPr>
        </p:nvGraphicFramePr>
        <p:xfrm>
          <a:off x="3103844" y="765376"/>
          <a:ext cx="2903984" cy="2382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59906">
                  <a:extLst>
                    <a:ext uri="{9D8B030D-6E8A-4147-A177-3AD203B41FA5}">
                      <a16:colId xmlns:a16="http://schemas.microsoft.com/office/drawing/2014/main" val="103584880"/>
                    </a:ext>
                  </a:extLst>
                </a:gridCol>
                <a:gridCol w="1944078">
                  <a:extLst>
                    <a:ext uri="{9D8B030D-6E8A-4147-A177-3AD203B41FA5}">
                      <a16:colId xmlns:a16="http://schemas.microsoft.com/office/drawing/2014/main" val="533832701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Subject Specific Vocabulary 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89033692"/>
                  </a:ext>
                </a:extLst>
              </a:tr>
              <a:tr h="276560">
                <a:tc>
                  <a:txBody>
                    <a:bodyPr/>
                    <a:lstStyle/>
                    <a:p>
                      <a:r>
                        <a:rPr lang="en-GB" sz="1000" dirty="0"/>
                        <a:t>Lesson 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les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œufs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	(m)  the eggs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le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lait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	        the milk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le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sucre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	        the sugar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le pain	        the bread</a:t>
                      </a: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le beurre	        the butter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la cannelle en poudre</a:t>
                      </a:r>
                      <a:r>
                        <a:rPr lang="fr-FR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  </a:t>
                      </a:r>
                    </a:p>
                    <a:p>
                      <a:r>
                        <a:rPr lang="fr-FR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                   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the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ground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cinnamon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91320352"/>
                  </a:ext>
                </a:extLst>
              </a:tr>
              <a:tr h="288032">
                <a:tc>
                  <a:txBody>
                    <a:bodyPr/>
                    <a:lstStyle/>
                    <a:p>
                      <a:r>
                        <a:rPr lang="en-GB" sz="1000" dirty="0"/>
                        <a:t>Lesson 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Mélanger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 	to mix</a:t>
                      </a:r>
                    </a:p>
                    <a:p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tremper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	to soak</a:t>
                      </a:r>
                    </a:p>
                    <a:p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mettre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	to put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faire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cuire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	to cook</a:t>
                      </a:r>
                    </a:p>
                    <a:p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saupoudrer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	to dust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92645326"/>
                  </a:ext>
                </a:extLst>
              </a:tr>
            </a:tbl>
          </a:graphicData>
        </a:graphic>
      </p:graphicFrame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7024" y="5229200"/>
            <a:ext cx="2299072" cy="15362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1632" y="5275769"/>
            <a:ext cx="2160240" cy="1489631"/>
          </a:xfrm>
          <a:prstGeom prst="rect">
            <a:avLst/>
          </a:prstGeom>
        </p:spPr>
      </p:pic>
      <p:sp>
        <p:nvSpPr>
          <p:cNvPr id="9" name="Text Box 2">
            <a:extLst>
              <a:ext uri="{FF2B5EF4-FFF2-40B4-BE49-F238E27FC236}">
                <a16:creationId xmlns:a16="http://schemas.microsoft.com/office/drawing/2014/main" id="{9ADD9105-3BAA-6A4E-92CA-331AD7941DD2}"/>
              </a:ext>
            </a:extLst>
          </p:cNvPr>
          <p:cNvSpPr txBox="1">
            <a:spLocks noGrp="1" noChangeArrowheads="1"/>
          </p:cNvSpPr>
          <p:nvPr>
            <p:ph type="title"/>
          </p:nvPr>
        </p:nvSpPr>
        <p:spPr bwMode="auto">
          <a:xfrm>
            <a:off x="179512" y="179388"/>
            <a:ext cx="8856984" cy="492125"/>
          </a:xfrm>
          <a:prstGeom prst="rect">
            <a:avLst/>
          </a:prstGeom>
          <a:gradFill flip="none" rotWithShape="1">
            <a:gsLst>
              <a:gs pos="19000">
                <a:schemeClr val="bg1"/>
              </a:gs>
              <a:gs pos="55000">
                <a:schemeClr val="accent1">
                  <a:lumMod val="75000"/>
                </a:schemeClr>
              </a:gs>
              <a:gs pos="97000">
                <a:srgbClr val="FF0000"/>
              </a:gs>
            </a:gsLst>
            <a:path path="circle">
              <a:fillToRect l="50000" t="50000" r="50000" b="50000"/>
            </a:path>
            <a:tileRect/>
          </a:gradFill>
          <a:ln w="19050" cap="rnd">
            <a:noFill/>
            <a:prstDash val="solid"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solidFill>
                  <a:srgbClr val="000000"/>
                </a:solidFill>
                <a:effectLst/>
                <a:latin typeface="Comic Sans MS" panose="030F09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en-GB" sz="1800" u="sng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French</a:t>
            </a:r>
            <a:r>
              <a:rPr lang="en-GB" sz="1800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           </a:t>
            </a:r>
            <a:r>
              <a:rPr lang="en-GB" sz="1800" u="sng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Year 3</a:t>
            </a:r>
            <a:r>
              <a:rPr lang="en-GB" sz="1800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          </a:t>
            </a:r>
            <a:r>
              <a:rPr lang="en-GB" sz="1800" u="sng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Term 5: Food</a:t>
            </a:r>
            <a:endParaRPr lang="en-GB" sz="1100" u="sng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125815BF-B7CB-FA46-99B2-B5FC680414F9}"/>
              </a:ext>
            </a:extLst>
          </p:cNvPr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91361" y="153908"/>
            <a:ext cx="445135" cy="45212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4741F260-D51D-3E40-B896-65DCE5E2E192}"/>
              </a:ext>
            </a:extLst>
          </p:cNvPr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74120"/>
            <a:ext cx="445135" cy="452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9787219"/>
      </p:ext>
    </p:extLst>
  </p:cSld>
  <p:clrMapOvr>
    <a:masterClrMapping/>
  </p:clrMapOvr>
  <p:transition spd="slow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63294975"/>
              </p:ext>
            </p:extLst>
          </p:nvPr>
        </p:nvGraphicFramePr>
        <p:xfrm>
          <a:off x="159524" y="488435"/>
          <a:ext cx="2831976" cy="634195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5375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7821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37395">
                <a:tc gridSpan="2"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Subject Specific Vocabulary 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22506">
                <a:tc>
                  <a:txBody>
                    <a:bodyPr/>
                    <a:lstStyle/>
                    <a:p>
                      <a:r>
                        <a:rPr lang="en-GB" sz="1000" dirty="0"/>
                        <a:t>Lesson</a:t>
                      </a:r>
                      <a:r>
                        <a:rPr lang="en-GB" sz="1000" baseline="0" dirty="0"/>
                        <a:t> 1</a:t>
                      </a:r>
                    </a:p>
                    <a:p>
                      <a:r>
                        <a:rPr lang="en-GB" sz="1000" baseline="0" dirty="0"/>
                        <a:t>How do you go to school?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à pied	on foot</a:t>
                      </a:r>
                    </a:p>
                    <a:p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en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bus	by bus</a:t>
                      </a: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en voiture	by car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en train	by train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à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vélo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	by bicycle</a:t>
                      </a:r>
                    </a:p>
                    <a:p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en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avion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	by plane</a:t>
                      </a:r>
                    </a:p>
                    <a:p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en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bateau 	by boat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713299">
                <a:tc>
                  <a:txBody>
                    <a:bodyPr/>
                    <a:lstStyle/>
                    <a:p>
                      <a:r>
                        <a:rPr lang="en-GB" sz="1000" dirty="0"/>
                        <a:t>Lesson</a:t>
                      </a:r>
                      <a:r>
                        <a:rPr lang="en-GB" sz="1000" baseline="0" dirty="0"/>
                        <a:t> 2</a:t>
                      </a:r>
                    </a:p>
                    <a:p>
                      <a:r>
                        <a:rPr lang="en-GB" sz="1000" baseline="0" dirty="0"/>
                        <a:t>Rooms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la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salle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de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classe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	the classroom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la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cour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	the playground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la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grande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salle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	the hall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les toilettes (f)	the toilets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la cuisine	the kitchen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le parking	the car park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la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bibliothèque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	the library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le terrain de sport			the sports ground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la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salle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d'informatique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                             the computer room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713299">
                <a:tc>
                  <a:txBody>
                    <a:bodyPr/>
                    <a:lstStyle/>
                    <a:p>
                      <a:r>
                        <a:rPr lang="en-GB" sz="1000" dirty="0"/>
                        <a:t>Lesson 3</a:t>
                      </a:r>
                    </a:p>
                    <a:p>
                      <a:r>
                        <a:rPr lang="en-GB" sz="1000" dirty="0"/>
                        <a:t>In your pencil case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un crayon	  a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pencil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une gomme	  a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rubber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une règle	  a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ruler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es-ES_tradnl" sz="1000" kern="1200" dirty="0">
                          <a:solidFill>
                            <a:schemeClr val="dk1"/>
                          </a:solidFill>
                          <a:effectLst/>
                        </a:rPr>
                        <a:t>un </a:t>
                      </a:r>
                      <a:r>
                        <a:rPr lang="es-ES_tradnl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stylo</a:t>
                      </a:r>
                      <a:r>
                        <a:rPr lang="es-ES_tradnl" sz="1000" kern="1200" dirty="0">
                          <a:solidFill>
                            <a:schemeClr val="dk1"/>
                          </a:solidFill>
                          <a:effectLst/>
                        </a:rPr>
                        <a:t>	</a:t>
                      </a:r>
                      <a:r>
                        <a:rPr lang="es-ES_tradnl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 </a:t>
                      </a:r>
                      <a:r>
                        <a:rPr lang="es-ES_tradnl" sz="1000" kern="1200" dirty="0">
                          <a:solidFill>
                            <a:schemeClr val="dk1"/>
                          </a:solidFill>
                          <a:effectLst/>
                        </a:rPr>
                        <a:t>a pen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es-ES_tradnl" sz="1000" kern="1200" dirty="0">
                          <a:solidFill>
                            <a:schemeClr val="dk1"/>
                          </a:solidFill>
                          <a:effectLst/>
                        </a:rPr>
                        <a:t>une </a:t>
                      </a:r>
                      <a:r>
                        <a:rPr lang="es-ES_tradnl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calculatrice</a:t>
                      </a:r>
                      <a:r>
                        <a:rPr lang="es-ES_tradnl" sz="1000" kern="1200" dirty="0">
                          <a:solidFill>
                            <a:schemeClr val="dk1"/>
                          </a:solidFill>
                          <a:effectLst/>
                        </a:rPr>
                        <a:t>	  a </a:t>
                      </a:r>
                      <a:r>
                        <a:rPr lang="es-ES_tradnl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calculator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un feutre	  a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felt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-tip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pen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un bâton de colle	  a glue stick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un crayon de couleur		a coloured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pencil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un taille-crayons	 a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pencil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sharpener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des ciseaux (m)	  a pair of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scissors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122506">
                <a:tc>
                  <a:txBody>
                    <a:bodyPr/>
                    <a:lstStyle/>
                    <a:p>
                      <a:r>
                        <a:rPr lang="en-GB" sz="1000" dirty="0"/>
                        <a:t>Lesson 4</a:t>
                      </a:r>
                    </a:p>
                    <a:p>
                      <a:r>
                        <a:rPr lang="en-GB" sz="1000" dirty="0"/>
                        <a:t>What time is it?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midi	midday</a:t>
                      </a:r>
                    </a:p>
                    <a:p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minuit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	midnight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du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matin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	in the morning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du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soir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	in the evening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de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l'après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-midi	in the afternoon</a:t>
                      </a: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de la nuit	in the night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et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demie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	half past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04593224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88903048"/>
              </p:ext>
            </p:extLst>
          </p:nvPr>
        </p:nvGraphicFramePr>
        <p:xfrm>
          <a:off x="3139848" y="3861048"/>
          <a:ext cx="2831976" cy="2438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3197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93752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Sticky Knowledge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10304">
                <a:tc>
                  <a:txBody>
                    <a:bodyPr/>
                    <a:lstStyle/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Be able to respond to questions using one-word answers or gestures.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Use numbers in a sentence to tell the time with some support.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Repeat basic questions.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Pronounce vocabulary, including articles, correctly with some support and visual aid.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Copy down singular nouns with their article.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Pronounce some French sounds correctly.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Follow a story as it is read, with visual prompts.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Identify a sound in a song with some help.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Understand that plural nouns have a different article to singular nouns.</a:t>
                      </a:r>
                      <a:endParaRPr lang="en-GB" sz="1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19786757"/>
              </p:ext>
            </p:extLst>
          </p:nvPr>
        </p:nvGraphicFramePr>
        <p:xfrm>
          <a:off x="6084168" y="575558"/>
          <a:ext cx="2952328" cy="3870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5232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1560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Questions and Answers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2312">
                <a:tc>
                  <a:txBody>
                    <a:bodyPr/>
                    <a:lstStyle/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Comment vas-tu à l'école?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	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How do you go to school?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Je vais à l’école en/à…  	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	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I go to school on/by…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Qu'est-ce que c'est? 			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What is it?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19620211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Voici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…	It’s…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8023077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Qu'est-ce qu'il y a dans ta trousse?	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                               What is there in your pencil case?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63993064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Il y a...	There’s…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18710244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Quelle heure est-il?	</a:t>
                      </a:r>
                      <a:b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</a:b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	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What time is it?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58371613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Il est...	It’s...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98645492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Quelle est ta matière préférée?	</a:t>
                      </a:r>
                      <a:b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</a:b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                                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What's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your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favourite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subject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?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15427418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Ma matière préférée, c’est...</a:t>
                      </a:r>
                      <a:b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</a:b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                                 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My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favourite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subject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is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...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37356663"/>
                  </a:ext>
                </a:extLst>
              </a:tr>
            </a:tbl>
          </a:graphicData>
        </a:graphic>
      </p:graphicFrame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01578258"/>
              </p:ext>
            </p:extLst>
          </p:nvPr>
        </p:nvGraphicFramePr>
        <p:xfrm>
          <a:off x="3103844" y="554039"/>
          <a:ext cx="2903984" cy="305105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0084">
                  <a:extLst>
                    <a:ext uri="{9D8B030D-6E8A-4147-A177-3AD203B41FA5}">
                      <a16:colId xmlns:a16="http://schemas.microsoft.com/office/drawing/2014/main" val="103584880"/>
                    </a:ext>
                  </a:extLst>
                </a:gridCol>
                <a:gridCol w="2083900">
                  <a:extLst>
                    <a:ext uri="{9D8B030D-6E8A-4147-A177-3AD203B41FA5}">
                      <a16:colId xmlns:a16="http://schemas.microsoft.com/office/drawing/2014/main" val="533832701"/>
                    </a:ext>
                  </a:extLst>
                </a:gridCol>
              </a:tblGrid>
              <a:tr h="398439">
                <a:tc gridSpan="2"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Subject Specific Vocabulary 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89033692"/>
                  </a:ext>
                </a:extLst>
              </a:tr>
              <a:tr h="1571922">
                <a:tc>
                  <a:txBody>
                    <a:bodyPr/>
                    <a:lstStyle/>
                    <a:p>
                      <a:r>
                        <a:rPr lang="en-GB" sz="1000" dirty="0"/>
                        <a:t>Lesson 5</a:t>
                      </a:r>
                    </a:p>
                    <a:p>
                      <a:r>
                        <a:rPr lang="en-GB" sz="1000" dirty="0"/>
                        <a:t>Subjects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les mathématiques (f)</a:t>
                      </a:r>
                      <a:r>
                        <a:rPr lang="fr-FR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           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maths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l'anglais</a:t>
                      </a:r>
                      <a:r>
                        <a:rPr lang="fr-FR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(m)	      English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le français (m)	      French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les sciences (f)	      science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le sport	      PE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le dessin	      art</a:t>
                      </a:r>
                      <a:b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</a:b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l'informatique (f) 	</a:t>
                      </a:r>
                      <a:r>
                        <a:rPr lang="fr-FR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     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ICT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la musique	      music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l'espagnol (m)	     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Spanish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91320352"/>
                  </a:ext>
                </a:extLst>
              </a:tr>
              <a:tr h="1080696">
                <a:tc>
                  <a:txBody>
                    <a:bodyPr/>
                    <a:lstStyle/>
                    <a:p>
                      <a:r>
                        <a:rPr lang="en-GB" sz="1000" dirty="0"/>
                        <a:t>Lesson 6</a:t>
                      </a:r>
                    </a:p>
                    <a:p>
                      <a:r>
                        <a:rPr lang="en-GB" sz="1000" dirty="0"/>
                        <a:t>The magic bag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l'école (f)	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school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un sac	a bag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une calculatrice	a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calculator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une flûte	a flute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une souris	a mouse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un éléphant	an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elephant</a:t>
                      </a:r>
                      <a:endParaRPr lang="en-GB" sz="1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92645326"/>
                  </a:ext>
                </a:extLst>
              </a:tr>
            </a:tbl>
          </a:graphicData>
        </a:graphic>
      </p:graphicFrame>
      <p:pic>
        <p:nvPicPr>
          <p:cNvPr id="1026" name="Picture 2" descr="School objects flashcards on Tinycards">
            <a:hlinkClick r:id="rId3"/>
          </p:cNvPr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342" b="12690"/>
          <a:stretch/>
        </p:blipFill>
        <p:spPr bwMode="auto">
          <a:xfrm rot="5400000">
            <a:off x="5864249" y="4754640"/>
            <a:ext cx="2071170" cy="15801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9375" b="94583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8304" y="4293096"/>
            <a:ext cx="1934304" cy="2222336"/>
          </a:xfrm>
          <a:prstGeom prst="rect">
            <a:avLst/>
          </a:prstGeom>
        </p:spPr>
      </p:pic>
      <p:sp>
        <p:nvSpPr>
          <p:cNvPr id="9" name="Text Box 2">
            <a:extLst>
              <a:ext uri="{FF2B5EF4-FFF2-40B4-BE49-F238E27FC236}">
                <a16:creationId xmlns:a16="http://schemas.microsoft.com/office/drawing/2014/main" id="{BAE1CE3D-F431-9746-B9B1-9F3322BF01F7}"/>
              </a:ext>
            </a:extLst>
          </p:cNvPr>
          <p:cNvSpPr txBox="1">
            <a:spLocks noGrp="1" noChangeArrowheads="1"/>
          </p:cNvSpPr>
          <p:nvPr>
            <p:ph type="title"/>
          </p:nvPr>
        </p:nvSpPr>
        <p:spPr bwMode="auto">
          <a:xfrm>
            <a:off x="159524" y="74752"/>
            <a:ext cx="8876972" cy="374651"/>
          </a:xfrm>
          <a:prstGeom prst="rect">
            <a:avLst/>
          </a:prstGeom>
          <a:gradFill flip="none" rotWithShape="1">
            <a:gsLst>
              <a:gs pos="19000">
                <a:schemeClr val="bg1"/>
              </a:gs>
              <a:gs pos="55000">
                <a:schemeClr val="accent1">
                  <a:lumMod val="75000"/>
                </a:schemeClr>
              </a:gs>
              <a:gs pos="97000">
                <a:srgbClr val="FF0000"/>
              </a:gs>
            </a:gsLst>
            <a:path path="circle">
              <a:fillToRect l="50000" t="50000" r="50000" b="50000"/>
            </a:path>
            <a:tileRect/>
          </a:gradFill>
          <a:ln w="19050" cap="rnd">
            <a:noFill/>
            <a:prstDash val="solid"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solidFill>
                  <a:srgbClr val="000000"/>
                </a:solidFill>
                <a:effectLst/>
                <a:latin typeface="Comic Sans MS" panose="030F09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en-GB" sz="1800" u="sng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French</a:t>
            </a:r>
            <a:r>
              <a:rPr lang="en-GB" sz="1800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           </a:t>
            </a:r>
            <a:r>
              <a:rPr lang="en-GB" sz="1800" u="sng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Year 3</a:t>
            </a:r>
            <a:r>
              <a:rPr lang="en-GB" sz="1800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          </a:t>
            </a:r>
            <a:r>
              <a:rPr lang="en-GB" sz="1800" u="sng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Term 6: School</a:t>
            </a:r>
            <a:endParaRPr lang="en-GB" sz="1100" u="sng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ED534AAA-6681-AB45-ACC3-1542634DA47C}"/>
              </a:ext>
            </a:extLst>
          </p:cNvPr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04696" y="65415"/>
            <a:ext cx="445135" cy="45212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CDCBE76A-B557-8F47-8326-1454CE0DDD9B}"/>
              </a:ext>
            </a:extLst>
          </p:cNvPr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189" y="65415"/>
            <a:ext cx="445135" cy="452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0390285"/>
      </p:ext>
    </p:extLst>
  </p:cSld>
  <p:clrMapOvr>
    <a:masterClrMapping/>
  </p:clrMapOvr>
  <p:transition spd="slow"/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98AD5F6339445408493C98B6CFBD48D" ma:contentTypeVersion="13" ma:contentTypeDescription="Create a new document." ma:contentTypeScope="" ma:versionID="10fb6816a25ddd2b791f5c35c2a56c45">
  <xsd:schema xmlns:xsd="http://www.w3.org/2001/XMLSchema" xmlns:xs="http://www.w3.org/2001/XMLSchema" xmlns:p="http://schemas.microsoft.com/office/2006/metadata/properties" xmlns:ns2="4354224f-a798-491d-a370-0c180897a13a" xmlns:ns3="f1de841c-ff39-4427-86d4-35ae088a8026" targetNamespace="http://schemas.microsoft.com/office/2006/metadata/properties" ma:root="true" ma:fieldsID="b1ddc2cd00a7a8a5920d279789323566" ns2:_="" ns3:_="">
    <xsd:import namespace="4354224f-a798-491d-a370-0c180897a13a"/>
    <xsd:import namespace="f1de841c-ff39-4427-86d4-35ae088a8026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ObjectDetectorVersion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354224f-a798-491d-a370-0c180897a13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e9240498-1cf3-469c-a687-eb5b8e7d1a4b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6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1de841c-ff39-4427-86d4-35ae088a8026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4" nillable="true" ma:displayName="Taxonomy Catch All Column" ma:hidden="true" ma:list="{7df574b2-2f73-43f4-b3d7-fc338a8cd46d}" ma:internalName="TaxCatchAll" ma:showField="CatchAllData" ma:web="f1de841c-ff39-4427-86d4-35ae088a8026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f1de841c-ff39-4427-86d4-35ae088a8026" xsi:nil="true"/>
    <lcf76f155ced4ddcb4097134ff3c332f xmlns="4354224f-a798-491d-a370-0c180897a13a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C74ACD49-EB5D-44D0-920D-267009018E3E}"/>
</file>

<file path=customXml/itemProps2.xml><?xml version="1.0" encoding="utf-8"?>
<ds:datastoreItem xmlns:ds="http://schemas.openxmlformats.org/officeDocument/2006/customXml" ds:itemID="{4D567801-B6DD-4424-A2A8-728C30E0A107}"/>
</file>

<file path=customXml/itemProps3.xml><?xml version="1.0" encoding="utf-8"?>
<ds:datastoreItem xmlns:ds="http://schemas.openxmlformats.org/officeDocument/2006/customXml" ds:itemID="{EF2B6790-CF5E-42FF-B921-746DA54189A7}"/>
</file>

<file path=docProps/app.xml><?xml version="1.0" encoding="utf-8"?>
<Properties xmlns="http://schemas.openxmlformats.org/officeDocument/2006/extended-properties" xmlns:vt="http://schemas.openxmlformats.org/officeDocument/2006/docPropsVTypes">
  <TotalTime>116</TotalTime>
  <Words>2756</Words>
  <Application>Microsoft Macintosh PowerPoint</Application>
  <PresentationFormat>On-screen Show (4:3)</PresentationFormat>
  <Paragraphs>490</Paragraphs>
  <Slides>6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Calibri</vt:lpstr>
      <vt:lpstr>Century Gothic</vt:lpstr>
      <vt:lpstr>Comic Sans MS</vt:lpstr>
      <vt:lpstr>Office Theme</vt:lpstr>
      <vt:lpstr> French            Year 3           Term 1: Core 1</vt:lpstr>
      <vt:lpstr> French            Year 3          Term 2: Core 2</vt:lpstr>
      <vt:lpstr> French            Year 3          Term 3: Core 3</vt:lpstr>
      <vt:lpstr>PowerPoint Presentation</vt:lpstr>
      <vt:lpstr> French            Year 3           Term 5: Food</vt:lpstr>
      <vt:lpstr> French            Year 3           Term 6: School</vt:lpstr>
    </vt:vector>
  </TitlesOfParts>
  <Company>Miers Court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: Other Foundation Subjects</dc:title>
  <dc:creator>Michelle Munns</dc:creator>
  <cp:lastModifiedBy>Shakira Rumjaun</cp:lastModifiedBy>
  <cp:revision>23</cp:revision>
  <cp:lastPrinted>2020-01-28T14:17:46Z</cp:lastPrinted>
  <dcterms:created xsi:type="dcterms:W3CDTF">2019-11-18T10:47:13Z</dcterms:created>
  <dcterms:modified xsi:type="dcterms:W3CDTF">2021-09-14T19:40:52Z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0x010100098AD5F6339445408493C98B6CFBD48D</vt:lpwstr>
  </property>
</Properties>
</file>