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8" r:id="rId2"/>
    <p:sldId id="264" r:id="rId3"/>
    <p:sldId id="260" r:id="rId4"/>
    <p:sldId id="265" r:id="rId5"/>
    <p:sldId id="267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53" autoAdjust="0"/>
    <p:restoredTop sz="94660"/>
  </p:normalViewPr>
  <p:slideViewPr>
    <p:cSldViewPr snapToGrid="0">
      <p:cViewPr varScale="1">
        <p:scale>
          <a:sx n="75" d="100"/>
          <a:sy n="75" d="100"/>
        </p:scale>
        <p:origin x="160" y="10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EB665-C599-48FA-A978-A0A305E1110D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6F532-F206-448C-8484-1262E132EF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635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284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118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487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685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964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692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912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506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016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238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699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658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121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00D59-90FE-4521-B892-4DBE30C74D6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3D92E-8FFA-4C84-A857-4432112B4CB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765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2168525" y="179389"/>
            <a:ext cx="7886700" cy="492125"/>
          </a:xfrm>
        </p:spPr>
        <p:txBody>
          <a:bodyPr anchorCtr="1">
            <a:noAutofit/>
          </a:bodyPr>
          <a:lstStyle/>
          <a:p>
            <a:pPr algn="ctr" eaLnBrk="1" hangingPunct="1"/>
            <a:endParaRPr lang="en-GB" altLang="en-US" sz="28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623779"/>
              </p:ext>
            </p:extLst>
          </p:nvPr>
        </p:nvGraphicFramePr>
        <p:xfrm>
          <a:off x="308580" y="671514"/>
          <a:ext cx="3604941" cy="5953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49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524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Subject Specific Vocabulary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1004">
                <a:tc>
                  <a:txBody>
                    <a:bodyPr/>
                    <a:lstStyle/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 </a:t>
                      </a:r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cherche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	I’m looking for</a:t>
                      </a:r>
                    </a:p>
                    <a:p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bas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		down there</a:t>
                      </a:r>
                    </a:p>
                    <a:p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haut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		up there</a:t>
                      </a:r>
                    </a:p>
                    <a:p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à</a:t>
                      </a:r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droite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	to the right</a:t>
                      </a:r>
                    </a:p>
                    <a:p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à</a:t>
                      </a:r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gauche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to the left</a:t>
                      </a:r>
                    </a:p>
                    <a:p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partout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	everywhere</a:t>
                      </a:r>
                    </a:p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dans le </a:t>
                      </a:r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magasin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in the shop</a:t>
                      </a:r>
                    </a:p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dans le parc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in the park</a:t>
                      </a:r>
                    </a:p>
                    <a:p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dans la bibliothèque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	in the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library</a:t>
                      </a:r>
                      <a:endParaRPr lang="fr-F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fr-F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 placard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the cupboard</a:t>
                      </a:r>
                    </a:p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</a:t>
                      </a:r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peinture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the paint</a:t>
                      </a:r>
                    </a:p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 carton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	the cardboard</a:t>
                      </a:r>
                    </a:p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 </a:t>
                      </a:r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pinceau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the paintbrush</a:t>
                      </a:r>
                    </a:p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 paillettes 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(f)	the glitter</a:t>
                      </a:r>
                    </a:p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 papier de </a:t>
                      </a:r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soie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the tissue paper</a:t>
                      </a:r>
                      <a:b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 papier </a:t>
                      </a:r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feutre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the felt</a:t>
                      </a:r>
                      <a:b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laine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	the wool</a:t>
                      </a:r>
                    </a:p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 </a:t>
                      </a:r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ruban</a:t>
                      </a:r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adhésif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the sticky tape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093923" y="671514"/>
          <a:ext cx="3397922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79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93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481">
                <a:tc>
                  <a:txBody>
                    <a:bodyPr/>
                    <a:lstStyle/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</a:rPr>
                        <a:t>Begin to recognise and use perfect past tense sentences with help.</a:t>
                      </a:r>
                    </a:p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</a:rPr>
                        <a:t>Recognise some adverbs from the lessons.</a:t>
                      </a:r>
                    </a:p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</a:rPr>
                        <a:t>Recognise and use, with some help, third person singular verbs to describe what someone is doing.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</a:rPr>
                        <a:t>Build on what they’ve learnt about sentences in French and begin to use model sentences to make new ones, with help.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0618114"/>
              </p:ext>
            </p:extLst>
          </p:nvPr>
        </p:nvGraphicFramePr>
        <p:xfrm>
          <a:off x="7608168" y="671514"/>
          <a:ext cx="4256729" cy="594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67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</a:rPr>
                        <a:t>Qu'est-ce que tu mets dans le placard?  </a:t>
                      </a:r>
                      <a:br>
                        <a:rPr lang="fr-FR" sz="18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</a:rPr>
                        <a:t>What are you putting in the cupboard?</a:t>
                      </a:r>
                    </a:p>
                    <a:p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</a:rPr>
                        <a:t>Je mets … dans le placard. </a:t>
                      </a:r>
                      <a:endParaRPr lang="en-GB" sz="1800" i="1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</a:rPr>
                        <a:t>        I'm putting … in the cupboard.</a:t>
                      </a:r>
                    </a:p>
                    <a:p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</a:rPr>
                        <a:t>Qu'est-ce que tu as mis dans le placard?</a:t>
                      </a:r>
                      <a:br>
                        <a:rPr lang="fr-FR" sz="18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</a:rPr>
                        <a:t>What did you put in the cupboard?</a:t>
                      </a:r>
                    </a:p>
                    <a:p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</a:rPr>
                        <a:t>J'ai mis … dans le placard.</a:t>
                      </a:r>
                      <a:endParaRPr lang="en-GB" sz="1800" i="1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</a:rPr>
                        <a:t>         I put … in the cupboard.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Où cherches-tu le pirate?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b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are you looking for the pirate?</a:t>
                      </a:r>
                    </a:p>
                    <a:p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 </a:t>
                      </a:r>
                      <a:r>
                        <a:rPr lang="en-GB" sz="1800" i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cherche</a:t>
                      </a:r>
                      <a:r>
                        <a:rPr lang="en-GB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le pirate…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I'm looking for the pirate…</a:t>
                      </a:r>
                      <a:r>
                        <a:rPr lang="en-GB" dirty="0">
                          <a:effectLst/>
                        </a:rPr>
                        <a:t> </a:t>
                      </a:r>
                    </a:p>
                    <a:p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Est-ce qu’il … lentement?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                          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Does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…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slowly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Oui, Il … lentement.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                           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…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slowly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Non, il … vite.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                            No,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…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quickly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dirty="0">
                          <a:effectLst/>
                        </a:rPr>
                        <a:t> 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 Box 2">
            <a:extLst>
              <a:ext uri="{FF2B5EF4-FFF2-40B4-BE49-F238E27FC236}">
                <a16:creationId xmlns:a16="http://schemas.microsoft.com/office/drawing/2014/main" id="{8493906D-14F1-F64A-90EE-E193980AF7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351" y="145423"/>
            <a:ext cx="11556318" cy="441261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1: Actions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FD2D82-7D21-7D43-A985-E2E0F43CA79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6535" y="165238"/>
            <a:ext cx="445135" cy="4521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A53CDCF-9348-7C47-93E6-AFA23800AFB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52" y="145235"/>
            <a:ext cx="445135" cy="4521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957BCA-CF9B-7647-B7B2-CA17014F42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923" y="4668898"/>
            <a:ext cx="3198564" cy="194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35303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2100482" y="250900"/>
            <a:ext cx="7886700" cy="297781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endParaRPr lang="en-GB" altLang="en-US" sz="18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6468644"/>
              </p:ext>
            </p:extLst>
          </p:nvPr>
        </p:nvGraphicFramePr>
        <p:xfrm>
          <a:off x="686814" y="119399"/>
          <a:ext cx="3482565" cy="66571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69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56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206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0528">
                <a:tc>
                  <a:txBody>
                    <a:bodyPr/>
                    <a:lstStyle/>
                    <a:p>
                      <a:r>
                        <a:rPr lang="en-GB" sz="900" dirty="0"/>
                        <a:t>Lesson</a:t>
                      </a:r>
                      <a:r>
                        <a:rPr lang="en-GB" sz="900" baseline="0" dirty="0"/>
                        <a:t>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pont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   the bridge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les messieurs (m)	   the gentlemen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les dames (f)	   the ladies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jardiniers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(m)	   the gardeners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les enfants (m)	   the children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les animaux (m)	   the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animals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les oiseaux (m)	    the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birds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danser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    to dance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chanter	    to sing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7026">
                <a:tc>
                  <a:txBody>
                    <a:bodyPr/>
                    <a:lstStyle/>
                    <a:p>
                      <a:r>
                        <a:rPr lang="en-GB" sz="900" dirty="0"/>
                        <a:t>Lesson</a:t>
                      </a:r>
                      <a:r>
                        <a:rPr lang="en-GB" sz="900" baseline="0" dirty="0"/>
                        <a:t> 2</a:t>
                      </a:r>
                    </a:p>
                    <a:p>
                      <a:r>
                        <a:rPr lang="en-GB" sz="900" baseline="0" dirty="0"/>
                        <a:t>Places in France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Paris	     Paris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Lyon 	     Lyon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Bordeaux	     Bordeaux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Avignon 	     Avignon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nord de la France 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the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north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of France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sud de la France   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the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south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of France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l'ouest de la France 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the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west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of France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l'est de la France         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the east of France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90528">
                <a:tc>
                  <a:txBody>
                    <a:bodyPr/>
                    <a:lstStyle/>
                    <a:p>
                      <a:r>
                        <a:rPr lang="en-GB" sz="900" dirty="0"/>
                        <a:t>Lesson 3</a:t>
                      </a:r>
                    </a:p>
                    <a:p>
                      <a:endParaRPr lang="en-GB" sz="900" dirty="0"/>
                    </a:p>
                    <a:p>
                      <a:r>
                        <a:rPr lang="en-GB" sz="900" dirty="0"/>
                        <a:t>In Paris</a:t>
                      </a:r>
                    </a:p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la tour Eiffel	     the Eiffel Tower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jardin 	      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garden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la Seine 	      the Seine (River)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galerie d'art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an art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gallery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parc d'attractions 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theme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park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musée du Louvre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the Louvre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museum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l'Arc de Triomphe 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the Arc de Triomphe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des cafés (m)	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cafés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des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magasins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(m)          some shops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37149">
                <a:tc>
                  <a:txBody>
                    <a:bodyPr/>
                    <a:lstStyle/>
                    <a:p>
                      <a:r>
                        <a:rPr lang="en-GB" sz="900" dirty="0"/>
                        <a:t>Lesson 4</a:t>
                      </a:r>
                    </a:p>
                    <a:p>
                      <a:r>
                        <a:rPr lang="en-GB" sz="900" dirty="0"/>
                        <a:t>French speaking countries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la France	     France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la Belgique	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Belgium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Canada 	    Canada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la Suisse 	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Switzerland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Luxembourg 	    Luxembourg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Sénégal	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Senegal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l'Algérie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(f)	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Algeria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la Côte d'Ivoire 	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Ivory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Coast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  <a:tr h="1157026">
                <a:tc>
                  <a:txBody>
                    <a:bodyPr/>
                    <a:lstStyle/>
                    <a:p>
                      <a:r>
                        <a:rPr lang="en-GB" sz="900" dirty="0"/>
                        <a:t>Lesson 5</a:t>
                      </a:r>
                    </a:p>
                    <a:p>
                      <a:r>
                        <a:rPr lang="en-GB" sz="900" dirty="0"/>
                        <a:t>French food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la quiche 	quiche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la baguette 	baguette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les crêpes (f)	pancakes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camembert 	camembert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les croissants (m)	croissants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les escargots (m)	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snails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les croque-monsieur (m)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ham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and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cheese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toasties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les cuisses de grenouille (f) 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frog's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legs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564668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6348824"/>
              </p:ext>
            </p:extLst>
          </p:nvPr>
        </p:nvGraphicFramePr>
        <p:xfrm>
          <a:off x="4311149" y="4818181"/>
          <a:ext cx="3291352" cy="17889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13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587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297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Read sentences in the perfect past tense about what they have eaten with some help.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Be able to understand the main points from the unit’s recipe with help.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Prepare and present a short presentation with some help.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Ask questions in the second person singular using the correct intonation when prompted.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that “on” has several meanings in French.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130006"/>
              </p:ext>
            </p:extLst>
          </p:nvPr>
        </p:nvGraphicFramePr>
        <p:xfrm>
          <a:off x="7744271" y="1145410"/>
          <a:ext cx="4340355" cy="5627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0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Qui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          Who is dancing?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… dansent.    The … are dancing.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Qui chante?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Who is singing?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…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chantent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The … are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singing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où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	Where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Où est … en France?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Where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in France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 est dans … de la France.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… is in the … of France.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qu'il y a à Paris?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there in Paris?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y a...	There is... / There are…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qu'on peut visiter à Paris?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can you visit in Paris?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0307245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On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peut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visiter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 You can visit…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043696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C'est quel pays?	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country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48283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It's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53195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On parle français en / au…?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Do they speak French in…?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691339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Oui, on parle français en / au…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Yes, they speak French in…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55394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Non, on ne parle pas français en / au…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No, they don’t speak French in…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872867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qu'on mange en France?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do they eat in France?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457877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France, on mange... In France, they eat...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05859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Tu as déjà mangé…?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Have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eaten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…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before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48032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Oui, j'ai mangé… / Non, je n'ai pas mangé…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.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I’ve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eaten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 / No, 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haven’t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eaten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6511044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618285"/>
              </p:ext>
            </p:extLst>
          </p:nvPr>
        </p:nvGraphicFramePr>
        <p:xfrm>
          <a:off x="4328675" y="1171818"/>
          <a:ext cx="3291353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9477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361876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24977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1207259">
                <a:tc>
                  <a:txBody>
                    <a:bodyPr/>
                    <a:lstStyle/>
                    <a:p>
                      <a:r>
                        <a:rPr lang="en-GB" sz="900" dirty="0"/>
                        <a:t>Lesson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farine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the flour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 four 	the oven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chaud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hot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fouetter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to whisk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ajouter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to add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fondre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to melt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tartiner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	to spread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 fromage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râpé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	the grated cheese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tranche de pain 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a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slice of bread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149" y="2873572"/>
            <a:ext cx="3291352" cy="1788919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7FB24CC6-4058-7B4D-8AAE-9A0FC29AB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1149" y="119399"/>
            <a:ext cx="7773477" cy="95086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</a:p>
          <a:p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</a:p>
          <a:p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2:  In France</a:t>
            </a:r>
            <a:endParaRPr lang="en-GB" sz="1100" dirty="0">
              <a:highlight>
                <a:srgbClr val="FFFF00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0962E3-69B5-AE41-8268-D2D49DCC781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675" y="352454"/>
            <a:ext cx="445135" cy="4245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7CE6D38-6678-4C46-885C-B9B24963B68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7549" y="349352"/>
            <a:ext cx="445135" cy="42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19148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2168525" y="179389"/>
            <a:ext cx="7886700" cy="492125"/>
          </a:xfrm>
        </p:spPr>
        <p:txBody>
          <a:bodyPr anchorCtr="1">
            <a:normAutofit/>
          </a:bodyPr>
          <a:lstStyle/>
          <a:p>
            <a:pPr algn="ctr" eaLnBrk="1" hangingPunct="1"/>
            <a:endParaRPr lang="en-GB" altLang="en-US" sz="20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256329"/>
              </p:ext>
            </p:extLst>
          </p:nvPr>
        </p:nvGraphicFramePr>
        <p:xfrm>
          <a:off x="308581" y="617362"/>
          <a:ext cx="3598401" cy="6043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77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06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130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6983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My family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mère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mother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mon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père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father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sœur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sister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mon frère	my brother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 grand-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mère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grandmother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mon grand-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père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grandfather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mes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parents	my parents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mes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grands-parents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grandparents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famille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family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829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Describe your family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 belle-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mère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stepmother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mon beau-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père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stepfather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cousine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my cousin (female)   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mon cousin	my cousin (male)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tante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aunt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mon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oncle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my uncle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fille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unique	only child (girl)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fils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unique	only child (boy)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 demi-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sœur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my stepsister / my half sister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mon demi-frère	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my stepbrother / my half brother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6983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/>
                        <a:t>Household tasks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range ma chambre.	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 tidy my bedroom.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fais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mon lit.	      I make my bed.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passe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l'aspirateur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 vacuum.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mets la table.	       I set the table.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fais la vaisselle.               I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wash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up.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lave la voiture.	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I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wash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the car.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remplis le lave-vaisselle. 	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 load the dishwasher.</a:t>
                      </a:r>
                      <a:b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balaie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 sweep the floor.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5753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1000" dirty="0"/>
                        <a:t>A family weekend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à la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plage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go to the beach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manger un bon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repas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    to eat a good meal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rendre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visite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à ma grand-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mère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visit my grandmother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promenade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à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vélo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to go on a bike ride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à la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campagne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go to the countryside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906172"/>
              </p:ext>
            </p:extLst>
          </p:nvPr>
        </p:nvGraphicFramePr>
        <p:xfrm>
          <a:off x="4077066" y="3365197"/>
          <a:ext cx="3450796" cy="1345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07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Talk about what they have done using the perfect past tense when provided with a model sentence.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Identify third person plural forms of common verbs, with help.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Recognise the two different second person subject pronouns — “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” and “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vous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”.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Use single words from the unit to substitute into model sentences, creating new sentences.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406216"/>
              </p:ext>
            </p:extLst>
          </p:nvPr>
        </p:nvGraphicFramePr>
        <p:xfrm>
          <a:off x="7625939" y="639210"/>
          <a:ext cx="4238959" cy="5967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89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28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8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qui?                                                       Who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/ Ce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sont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                                        It’s… / They’re…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Tu as…?                                                            Do you have…?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j’ai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                                                        Yes, I have…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Non, 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n’ai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pas de…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No, I don’t have…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4011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as des frères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des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sœurs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                                   Do you have any brothers or sisters?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j’ai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	                                         Yes, I have…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4011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Non, 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fils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unique.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                                    No, I’m an only child. (boy)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4011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Non, 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unique.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                                    No, I’m an only child. (girl)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fais chez toi?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do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do at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house?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Tu as …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Did you … yesterday?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089472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j’ai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…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Yes, I … yesterday.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0183577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Non, 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n’ai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pas …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No, I didn’t … yesterday.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869980"/>
                  </a:ext>
                </a:extLst>
              </a:tr>
              <a:tr h="401137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fais avec ta famille pendant le weekend?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do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do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with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family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at the weekend?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7388394"/>
                  </a:ext>
                </a:extLst>
              </a:tr>
              <a:tr h="401137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as fait avec ta famille le weekend dernier?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did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do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with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family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last weekend?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921438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6193979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    	                                           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7318375"/>
                  </a:ext>
                </a:extLst>
              </a:tr>
              <a:tr h="24685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Qui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la fête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d'anniversaire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                Who is at the birthday party?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3275288"/>
                  </a:ext>
                </a:extLst>
              </a:tr>
              <a:tr h="367455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la fête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d’anniversaire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                   … is at the birthday party.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80846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858638"/>
              </p:ext>
            </p:extLst>
          </p:nvPr>
        </p:nvGraphicFramePr>
        <p:xfrm>
          <a:off x="4077066" y="620688"/>
          <a:ext cx="3450797" cy="2690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9215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471582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0832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1024084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  <a:p>
                      <a:r>
                        <a:rPr lang="en-GB" sz="1000" dirty="0"/>
                        <a:t>My birthday party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ballon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                    a balloon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cadeau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                    a present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famille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                    my family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fête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d'anniversaire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.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a birthday party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un gâteau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d'anniversaire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.          a birthday cake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carte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d'anniversaire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a birthday card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un chapeau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d'anniversaire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.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a party hat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13304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  <a:p>
                      <a:r>
                        <a:rPr lang="en-GB" sz="1000" dirty="0"/>
                        <a:t>Cinderella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le </a:t>
                      </a:r>
                      <a:r>
                        <a:rPr lang="en-GB" sz="900" dirty="0" err="1"/>
                        <a:t>carrosse</a:t>
                      </a:r>
                      <a:r>
                        <a:rPr lang="en-GB" sz="900" dirty="0"/>
                        <a:t>	the carriage</a:t>
                      </a:r>
                    </a:p>
                    <a:p>
                      <a:r>
                        <a:rPr lang="en-GB" sz="900" dirty="0"/>
                        <a:t>la </a:t>
                      </a:r>
                      <a:r>
                        <a:rPr lang="en-GB" sz="900" dirty="0" err="1"/>
                        <a:t>pantoufle</a:t>
                      </a:r>
                      <a:r>
                        <a:rPr lang="en-GB" sz="900" dirty="0"/>
                        <a:t>	the slipper</a:t>
                      </a:r>
                    </a:p>
                    <a:p>
                      <a:r>
                        <a:rPr lang="en-GB" sz="900" dirty="0"/>
                        <a:t>le monde	the world</a:t>
                      </a:r>
                    </a:p>
                    <a:p>
                      <a:r>
                        <a:rPr lang="en-GB" sz="900" dirty="0"/>
                        <a:t>la </a:t>
                      </a:r>
                      <a:r>
                        <a:rPr lang="en-GB" sz="900" dirty="0" err="1"/>
                        <a:t>citrouille</a:t>
                      </a:r>
                      <a:r>
                        <a:rPr lang="en-GB" sz="900" dirty="0"/>
                        <a:t>	the pumpkin</a:t>
                      </a:r>
                    </a:p>
                    <a:p>
                      <a:r>
                        <a:rPr lang="en-GB" sz="900" dirty="0"/>
                        <a:t>triste	sad</a:t>
                      </a:r>
                    </a:p>
                    <a:p>
                      <a:r>
                        <a:rPr lang="en-GB" sz="900" dirty="0"/>
                        <a:t>laid	ugly</a:t>
                      </a:r>
                    </a:p>
                    <a:p>
                      <a:r>
                        <a:rPr lang="en-GB" sz="900" dirty="0" err="1"/>
                        <a:t>méchant</a:t>
                      </a:r>
                      <a:r>
                        <a:rPr lang="en-GB" sz="900" dirty="0"/>
                        <a:t>	wicked</a:t>
                      </a:r>
                    </a:p>
                    <a:p>
                      <a:r>
                        <a:rPr lang="en-GB" sz="900" dirty="0"/>
                        <a:t>la bonne </a:t>
                      </a:r>
                      <a:r>
                        <a:rPr lang="en-GB" sz="900" dirty="0" err="1"/>
                        <a:t>fée</a:t>
                      </a:r>
                      <a:r>
                        <a:rPr lang="en-GB" sz="900" dirty="0"/>
                        <a:t>              the fairy godmother    </a:t>
                      </a:r>
                    </a:p>
                    <a:p>
                      <a:r>
                        <a:rPr lang="en-GB" sz="900" dirty="0" err="1"/>
                        <a:t>tomber</a:t>
                      </a:r>
                      <a:r>
                        <a:rPr lang="en-GB" sz="900" dirty="0"/>
                        <a:t> </a:t>
                      </a:r>
                      <a:r>
                        <a:rPr lang="en-GB" sz="900" dirty="0" err="1"/>
                        <a:t>amoureux</a:t>
                      </a:r>
                      <a:r>
                        <a:rPr lang="en-GB" sz="900" dirty="0"/>
                        <a:t>   </a:t>
                      </a:r>
                      <a:r>
                        <a:rPr lang="en-GB" sz="900" baseline="0" dirty="0"/>
                        <a:t> </a:t>
                      </a:r>
                      <a:r>
                        <a:rPr lang="en-GB" sz="900" dirty="0"/>
                        <a:t>to fall in love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sp>
        <p:nvSpPr>
          <p:cNvPr id="8" name="Text Box 2">
            <a:extLst>
              <a:ext uri="{FF2B5EF4-FFF2-40B4-BE49-F238E27FC236}">
                <a16:creationId xmlns:a16="http://schemas.microsoft.com/office/drawing/2014/main" id="{1BE19C55-3F88-274F-9EAE-B4605443FA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580" y="125233"/>
            <a:ext cx="11556318" cy="441261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3: Family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EAAE53-26F4-9F40-A2B3-117D3E335FB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6535" y="165238"/>
            <a:ext cx="445135" cy="4521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FB719D4-2B16-7E45-8652-38BBB253212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52" y="145235"/>
            <a:ext cx="445135" cy="4521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C28B98-92A9-4242-945E-514F750C06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066" y="4783225"/>
            <a:ext cx="3450796" cy="166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858386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2136486" y="116633"/>
            <a:ext cx="7886700" cy="492125"/>
          </a:xfrm>
        </p:spPr>
        <p:txBody>
          <a:bodyPr anchorCtr="1">
            <a:normAutofit/>
          </a:bodyPr>
          <a:lstStyle/>
          <a:p>
            <a:pPr algn="ctr" eaLnBrk="1" hangingPunct="1"/>
            <a:endParaRPr lang="en-GB" altLang="en-US" sz="18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28990"/>
              </p:ext>
            </p:extLst>
          </p:nvPr>
        </p:nvGraphicFramePr>
        <p:xfrm>
          <a:off x="1739696" y="476672"/>
          <a:ext cx="2831976" cy="622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900" dirty="0"/>
                        <a:t>Lesson</a:t>
                      </a:r>
                      <a:r>
                        <a:rPr lang="en-GB" sz="900" baseline="0" dirty="0"/>
                        <a:t> 1</a:t>
                      </a:r>
                    </a:p>
                    <a:p>
                      <a:r>
                        <a:rPr lang="en-GB" sz="900" baseline="0" dirty="0"/>
                        <a:t>What would you like to do?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promenade		to go for a walk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du bowling	to go bowling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soirée pyjama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have a sleepover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les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magasins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	to go shopping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un tour à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vélo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go for a bike ride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du camping	to go camping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dirty="0"/>
                        <a:t>Lesson</a:t>
                      </a:r>
                      <a:r>
                        <a:rPr lang="en-GB" sz="900" baseline="0" dirty="0"/>
                        <a:t> 2</a:t>
                      </a:r>
                    </a:p>
                    <a:p>
                      <a:r>
                        <a:rPr lang="en-GB" sz="900" baseline="0" dirty="0"/>
                        <a:t>Would you like…?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à la piscine	</a:t>
                      </a:r>
                      <a:b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to go to the swimming pool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cinéma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to go to the cinema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parc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to go to the park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à la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patinoire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to go to the ice rink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aller au centre de loisirs	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to go to the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leisure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centre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Oui, super!	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Yes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great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!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Oui, on y va!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Yes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let's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go!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Non, je ne peux pas.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No, I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can't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Non, je dois faire mes devoirs.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No, I have to do my homework.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900" dirty="0"/>
                        <a:t>Lesson 3</a:t>
                      </a:r>
                    </a:p>
                    <a:p>
                      <a:r>
                        <a:rPr lang="en-GB" sz="900" dirty="0"/>
                        <a:t>Sleepover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se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vernir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les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ongles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paint your nails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un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karaoké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do karaoke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regarder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des films	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watch films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aux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jeux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vidéo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	to play video games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manger de la pizza	        to eat pizza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manger de la glace	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eat ice cream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manger des bonbons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eat sweets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boire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du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chocolat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chaud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to drink hot chocolate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900" dirty="0"/>
                        <a:t>Lesson 4</a:t>
                      </a:r>
                    </a:p>
                    <a:p>
                      <a:r>
                        <a:rPr lang="en-GB" sz="900" dirty="0"/>
                        <a:t>The midnight feast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festin de minuit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midnight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feast</a:t>
                      </a:r>
                      <a:endParaRPr lang="fr-FR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des chips (f)	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crisps</a:t>
                      </a:r>
                      <a:endParaRPr lang="fr-FR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du chocolat (m)	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chocolate</a:t>
                      </a:r>
                      <a:endParaRPr lang="fr-FR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du gâteau (m)	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cake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des bonbons (m)	 some sweets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239553"/>
              </p:ext>
            </p:extLst>
          </p:nvPr>
        </p:nvGraphicFramePr>
        <p:xfrm>
          <a:off x="4686892" y="4870872"/>
          <a:ext cx="2831976" cy="1757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409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6377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dirty="0"/>
                        <a:t>•</a:t>
                      </a:r>
                      <a:r>
                        <a:rPr lang="en-GB" sz="900" baseline="0" dirty="0"/>
                        <a:t>  </a:t>
                      </a:r>
                      <a:r>
                        <a:rPr lang="en-GB" sz="900" dirty="0"/>
                        <a:t>Understand the main points of the unit’s story in written form.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dirty="0"/>
                        <a:t>•</a:t>
                      </a:r>
                      <a:r>
                        <a:rPr lang="en-GB" sz="900" baseline="0" dirty="0"/>
                        <a:t>  </a:t>
                      </a:r>
                      <a:r>
                        <a:rPr lang="en-GB" sz="900" dirty="0"/>
                        <a:t>Develop and present a simple role-play, taking sentences from the Question and Answer screens as a basis.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dirty="0"/>
                        <a:t>•</a:t>
                      </a:r>
                      <a:r>
                        <a:rPr lang="en-GB" sz="900" baseline="0" dirty="0"/>
                        <a:t>  </a:t>
                      </a:r>
                      <a:r>
                        <a:rPr lang="en-GB" sz="900" dirty="0"/>
                        <a:t>Build on their knowledge of the past tense, and be able to write and say perfect past tense sentences with help.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dirty="0"/>
                        <a:t>•</a:t>
                      </a:r>
                      <a:r>
                        <a:rPr lang="en-GB" sz="900" baseline="0" dirty="0"/>
                        <a:t>  </a:t>
                      </a:r>
                      <a:r>
                        <a:rPr lang="en-GB" sz="900" dirty="0"/>
                        <a:t>Take part in a continuous conversation with some verbal prompts.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87790"/>
              </p:ext>
            </p:extLst>
          </p:nvPr>
        </p:nvGraphicFramePr>
        <p:xfrm>
          <a:off x="7634088" y="476672"/>
          <a:ext cx="2952328" cy="612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Qu'est-ce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que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voudrais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faire?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What would you like to do?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voudrais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 would like to…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voudrais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faire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soirée pyjama…?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Would you like to have a sleepover on…?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, 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voudrais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faire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soirée pyjama… / Non, 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voudrais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faire…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Yes, I would like to have a sleepover on… / No, I would like to…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voudrais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…?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Would you like to go … on …?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aimes faire pendant les soirées pyjama?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do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to do at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sleepovers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fr-FR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J’aime…        I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fr-FR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n'aimes pas faire pendant les soirées pyjama?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do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not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doing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at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sleepovers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fr-FR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n’aime pas…   I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don’t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fr-FR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Qu'est-ce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que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mangé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festin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de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minuit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What did you (singular) eat at the midnight feast?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J’ai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mangé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        I ate…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141944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Qu'est-ce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que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vous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avez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mangé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festin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de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minuit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What did you (plural) eat at the midnight feast?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48860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On a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mangé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     We ate…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607038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vas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cinéma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Are you going to go to the cinema?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25872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/ Non, 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    Yes / No, I’m…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13119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Cécile / Manu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va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cinéma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Is Cécile / Manu going to go to the cinema?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370513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/ Non,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elle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     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Yes / No, she is…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Oui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/ Non,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il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Yes / No, he is…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7056769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86267"/>
              </p:ext>
            </p:extLst>
          </p:nvPr>
        </p:nvGraphicFramePr>
        <p:xfrm>
          <a:off x="4637928" y="476673"/>
          <a:ext cx="2903984" cy="35761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76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155908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28433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595939">
                <a:tc>
                  <a:txBody>
                    <a:bodyPr/>
                    <a:lstStyle/>
                    <a:p>
                      <a:r>
                        <a:rPr lang="en-GB" sz="900" dirty="0"/>
                        <a:t>Lesson 4 continued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des sucettes (f)	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lollies</a:t>
                      </a:r>
                      <a:endParaRPr lang="fr-FR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des friands (m)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sausage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rolls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 la pizza 	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pizza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 la glace au chocolat	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chocolate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ice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endParaRPr lang="fr-FR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5381376"/>
                  </a:ext>
                </a:extLst>
              </a:tr>
              <a:tr h="911436">
                <a:tc>
                  <a:txBody>
                    <a:bodyPr/>
                    <a:lstStyle/>
                    <a:p>
                      <a:r>
                        <a:rPr lang="en-GB" sz="900" dirty="0"/>
                        <a:t>Lesson 5</a:t>
                      </a:r>
                    </a:p>
                    <a:p>
                      <a:r>
                        <a:rPr lang="en-GB" sz="900" dirty="0"/>
                        <a:t>Are you going to the cinema?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prêt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I'm ready (male)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prête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I'm ready (female)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fatigue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I'm tired (male)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fatigue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I'm tired (female)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occupé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I'm busy (male)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occupée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I'm busy (female)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désolé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I'm sorry (male)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désolée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I'm sorry (female)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1016601">
                <a:tc>
                  <a:txBody>
                    <a:bodyPr/>
                    <a:lstStyle/>
                    <a:p>
                      <a:r>
                        <a:rPr lang="en-GB" sz="900" dirty="0"/>
                        <a:t>Lesson 6 The sleepover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un </a:t>
                      </a:r>
                      <a:r>
                        <a:rPr lang="en-GB" sz="900" dirty="0" err="1"/>
                        <a:t>fantôme</a:t>
                      </a:r>
                      <a:r>
                        <a:rPr lang="en-GB" sz="900" dirty="0"/>
                        <a:t>	a ghost</a:t>
                      </a:r>
                    </a:p>
                    <a:p>
                      <a:r>
                        <a:rPr lang="en-GB" sz="900" dirty="0"/>
                        <a:t>un bruit	a noise</a:t>
                      </a:r>
                    </a:p>
                    <a:p>
                      <a:r>
                        <a:rPr lang="en-GB" sz="900" dirty="0"/>
                        <a:t>le salon	the living room</a:t>
                      </a:r>
                    </a:p>
                    <a:p>
                      <a:r>
                        <a:rPr lang="en-GB" sz="900" dirty="0" err="1"/>
                        <a:t>ce</a:t>
                      </a:r>
                      <a:r>
                        <a:rPr lang="en-GB" sz="900" dirty="0"/>
                        <a:t> </a:t>
                      </a:r>
                      <a:r>
                        <a:rPr lang="en-GB" sz="900" dirty="0" err="1"/>
                        <a:t>soir</a:t>
                      </a:r>
                      <a:r>
                        <a:rPr lang="en-GB" sz="900" dirty="0"/>
                        <a:t>	tonight</a:t>
                      </a:r>
                    </a:p>
                    <a:p>
                      <a:r>
                        <a:rPr lang="en-GB" sz="900" dirty="0"/>
                        <a:t>crier	to scream</a:t>
                      </a:r>
                    </a:p>
                    <a:p>
                      <a:r>
                        <a:rPr lang="en-GB" sz="900" dirty="0"/>
                        <a:t>faire </a:t>
                      </a:r>
                      <a:r>
                        <a:rPr lang="en-GB" sz="900" dirty="0" err="1"/>
                        <a:t>tomber</a:t>
                      </a:r>
                      <a:r>
                        <a:rPr lang="en-GB" sz="900" dirty="0"/>
                        <a:t>	to drop</a:t>
                      </a:r>
                    </a:p>
                    <a:p>
                      <a:r>
                        <a:rPr lang="en-GB" sz="900" dirty="0" err="1"/>
                        <a:t>sortir</a:t>
                      </a:r>
                      <a:r>
                        <a:rPr lang="en-GB" sz="900" dirty="0"/>
                        <a:t>	to go out</a:t>
                      </a:r>
                    </a:p>
                    <a:p>
                      <a:r>
                        <a:rPr lang="en-GB" sz="900" dirty="0" err="1"/>
                        <a:t>apporter</a:t>
                      </a:r>
                      <a:r>
                        <a:rPr lang="en-GB" sz="900" dirty="0"/>
                        <a:t>	to bring</a:t>
                      </a:r>
                    </a:p>
                    <a:p>
                      <a:r>
                        <a:rPr lang="en-GB" sz="900" dirty="0"/>
                        <a:t>un sac de </a:t>
                      </a:r>
                      <a:r>
                        <a:rPr lang="en-GB" sz="900" dirty="0" err="1"/>
                        <a:t>couchage</a:t>
                      </a:r>
                      <a:r>
                        <a:rPr lang="en-GB" sz="900" baseline="0" dirty="0"/>
                        <a:t>             </a:t>
                      </a:r>
                      <a:r>
                        <a:rPr lang="en-GB" sz="900" dirty="0"/>
                        <a:t>a sleeping bag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892" y="4069416"/>
            <a:ext cx="545012" cy="7830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117" y="4179972"/>
            <a:ext cx="1619391" cy="6179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3602" y="4076873"/>
            <a:ext cx="334987" cy="696122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CE7B27D3-B077-B245-AD11-2E1525F2B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696" y="43701"/>
            <a:ext cx="8846720" cy="41640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4: A Weekend with friends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7A5E7B6-6F3A-8548-B690-BA9D22458B1C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193" y="16269"/>
            <a:ext cx="445135" cy="4521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DCE7FD5-E2A1-1D4B-84FC-534074BD3C3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11" y="46222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021093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122974"/>
              </p:ext>
            </p:extLst>
          </p:nvPr>
        </p:nvGraphicFramePr>
        <p:xfrm>
          <a:off x="329698" y="640244"/>
          <a:ext cx="3327902" cy="591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7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I’m going…</a:t>
                      </a:r>
                      <a:endParaRPr lang="en-GB" sz="1000" i="1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chanter	to sing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écouter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listen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play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dormir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sleep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manger	to eat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courir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run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This weekend…</a:t>
                      </a:r>
                      <a:endParaRPr lang="en-GB" sz="1000" i="1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au foot	   to play football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regarder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télé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to watch the TV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lire un livre	   to read a book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faire du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vélo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to go cycling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to dance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la piscine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to go to the swimming pool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l'ordinateur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to play on the computer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 err="1"/>
                        <a:t>Tommow</a:t>
                      </a:r>
                      <a:r>
                        <a:rPr lang="en-GB" sz="1000" dirty="0"/>
                        <a:t>…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l'école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go to school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cour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play in the playground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aller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au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cours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de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français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go to French class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manger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la cuisine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eat in the kitchen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faire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devoirs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do homework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regarder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télévision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watch television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800" dirty="0"/>
                        <a:t>Comparisons</a:t>
                      </a:r>
                      <a:endParaRPr lang="en-GB" sz="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troll	the troll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princesse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princess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petit	small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grand	big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laid	ugly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joli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pretty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jeune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young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âgé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old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032465"/>
              </p:ext>
            </p:extLst>
          </p:nvPr>
        </p:nvGraphicFramePr>
        <p:xfrm>
          <a:off x="5936747" y="3459761"/>
          <a:ext cx="2831976" cy="1604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that adjectives change depending on the gender and number of the noun.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a comparative sentence from its structure when prompted.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Write and perform a role-play with help, incorporating basic future tense sentences.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Question why certain words might be have been used the unit’s story.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539529"/>
              </p:ext>
            </p:extLst>
          </p:nvPr>
        </p:nvGraphicFramePr>
        <p:xfrm>
          <a:off x="8909974" y="633917"/>
          <a:ext cx="2952328" cy="561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vas faire?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are you going to do?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Je vais…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I’m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going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vas faire ce weekend?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What are you going to do this weekend?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qu'on va faire ce weekend?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What are we going to do this weekend?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On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va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         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We’re going…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vas faire demain?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 are you going to do tomorrow?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Qu'est-ce que Jacques / Amélie va faire demain?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What's Jacques /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Amélie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going to do tomorrow?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Jacques / Amélie va…  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Jacques / Amélie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going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Comment est le troll / la princesse?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What’s the troll / the princess like?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Le troll / La princesse est…       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The troll / The princess is…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Qui est plus … que …?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Who is … than …?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4029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plus … que …      </a:t>
                      </a:r>
                      <a:b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… is … than 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730963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Comment tu vas aujourd'hui?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How are you today?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186818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I’m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3386305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Comment est Tom / Laurianne aujourd’hui?</a:t>
                      </a:r>
                      <a:b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How is Tom /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Laurianne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today?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090734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Il / Elle est…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He’s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/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She’s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8056522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105988"/>
              </p:ext>
            </p:extLst>
          </p:nvPr>
        </p:nvGraphicFramePr>
        <p:xfrm>
          <a:off x="3747000" y="633917"/>
          <a:ext cx="3931882" cy="2758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0362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821520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18352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497782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  <a:p>
                      <a:r>
                        <a:rPr lang="en-GB" sz="1000" dirty="0"/>
                        <a:t>I am…</a:t>
                      </a:r>
                      <a:endParaRPr lang="en-GB" sz="10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forme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in good shape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calme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calm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malade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ill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en colère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angry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énergique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energetic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aux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anges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over the moon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1478261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  <a:p>
                      <a:r>
                        <a:rPr lang="en-GB" sz="1000" dirty="0"/>
                        <a:t>The Three Billy Goats Gruff</a:t>
                      </a:r>
                      <a:endParaRPr lang="en-GB" sz="10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bouc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billy goat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l'herbe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	the grass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traverser	to cross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sauter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jump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attraper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grab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Bébé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Bouc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Bourru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       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Baby Billy Goat Gruff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Petit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Bouc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Bourru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Little Billy Goat Gruff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Grand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Bouc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Bourru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Big Billy Goat Gruff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Réfléchir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think things over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sp>
        <p:nvSpPr>
          <p:cNvPr id="9" name="Text Box 2">
            <a:extLst>
              <a:ext uri="{FF2B5EF4-FFF2-40B4-BE49-F238E27FC236}">
                <a16:creationId xmlns:a16="http://schemas.microsoft.com/office/drawing/2014/main" id="{34AFF0A4-BBA0-7241-B33E-F4F8DF470B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580" y="125233"/>
            <a:ext cx="11556318" cy="441261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5: The Future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14F10A-7AC3-244D-A18A-5D1E303F742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6535" y="165238"/>
            <a:ext cx="445135" cy="452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B7DE28-36ED-D647-8D4A-1B11E7FE224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52" y="145235"/>
            <a:ext cx="445135" cy="4521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B7B74A-7E83-7D46-A369-34D03B1CD1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623" y="3738540"/>
            <a:ext cx="1943100" cy="220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059254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2351584" y="179389"/>
            <a:ext cx="7703641" cy="492125"/>
          </a:xfrm>
        </p:spPr>
        <p:txBody>
          <a:bodyPr anchorCtr="1">
            <a:normAutofit/>
          </a:bodyPr>
          <a:lstStyle/>
          <a:p>
            <a:pPr algn="ctr" eaLnBrk="1" hangingPunct="1"/>
            <a:endParaRPr lang="en-GB" altLang="en-US" sz="24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086562"/>
              </p:ext>
            </p:extLst>
          </p:nvPr>
        </p:nvGraphicFramePr>
        <p:xfrm>
          <a:off x="166255" y="91440"/>
          <a:ext cx="4372566" cy="667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9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32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849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1973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travail	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work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médecin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	   a doctor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pompier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	   a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firefighter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policier	   a police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officer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chef	   a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chef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astronaute	   an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astronaut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actrice	   an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actress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fermier	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farmer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fusée	   a rocket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82809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infirmier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a male nurse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infirmière	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female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nurse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mécanicien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male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mechanic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mécanicienne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female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mechanic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instituteur	   a male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teacher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institutrice	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female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teacher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coiffeur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male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hairdresser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coiffeuse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 female hairdresser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3645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l'hôpital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(m)	   the hospital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l'école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	   the school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restaurant	   the restaurant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garage	                   the garage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salon de coiffure                 the hairdressing salon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commissariat de police    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the police station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caserne des pompier          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fire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station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31973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lune	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moon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soleil	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astronaute	an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astronaut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satellite	a satellite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planète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planet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étoile	a star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comète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comet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étoile filante	a shooting star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fusée	a rocket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  <a:tr h="984481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descendre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la barre de pompiers      to go down the fireman's pole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laver le camion de pompiers            to wash the fire engine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vérifier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tuyau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d'incendie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to check the fire hose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entendre 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sirène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to hear the siren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vérifier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l'équipement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to check the equipment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éteindre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le feu                                    to put out the fire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502921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416210"/>
              </p:ext>
            </p:extLst>
          </p:nvPr>
        </p:nvGraphicFramePr>
        <p:xfrm>
          <a:off x="4627843" y="2378200"/>
          <a:ext cx="4152474" cy="1549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524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02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9309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and begin using some job titles and their correct article in speech.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Identify some sentences that use the future tense with some help.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Write a short passage using sentences from the </a:t>
                      </a:r>
                      <a:r>
                        <a:rPr lang="en-GB" sz="1000" b="1" kern="1200" dirty="0">
                          <a:solidFill>
                            <a:schemeClr val="dk1"/>
                          </a:solidFill>
                          <a:effectLst/>
                        </a:rPr>
                        <a:t>Question and Answer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screens.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Change regular nouns into their plural forms with some help.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428440"/>
              </p:ext>
            </p:extLst>
          </p:nvPr>
        </p:nvGraphicFramePr>
        <p:xfrm>
          <a:off x="8869340" y="620461"/>
          <a:ext cx="2952328" cy="6058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72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125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veux faire?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What do you want to do?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38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être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	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I want to be…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9125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Elle fait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quel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métier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What job does she do?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763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Elle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        She is…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449125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fait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quel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métier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What job does he do?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7638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est…         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4491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763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       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4491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 travaille où?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Where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does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…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work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449125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/ Elle travaille à…  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He / she works at…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449125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qu'on peut voir de la station spatiale?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What can you see from the space station?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148609"/>
                  </a:ext>
                </a:extLst>
              </a:tr>
              <a:tr h="27638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On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peut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voir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     We can see…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07569"/>
                  </a:ext>
                </a:extLst>
              </a:tr>
              <a:tr h="449125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le pompier fait aujourd'hui?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What is the firefighter doing today?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3864166"/>
                  </a:ext>
                </a:extLst>
              </a:tr>
              <a:tr h="4491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le pompier va faire demain?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the firefighter going to do tomorrow?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807211"/>
                  </a:ext>
                </a:extLst>
              </a:tr>
              <a:tr h="2763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va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        He’s going…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724002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677168"/>
              </p:ext>
            </p:extLst>
          </p:nvPr>
        </p:nvGraphicFramePr>
        <p:xfrm>
          <a:off x="4627843" y="580092"/>
          <a:ext cx="4152474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9691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3082783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23588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toit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roof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coincé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stuck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content	happy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ça brille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shines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aider	to help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lutter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fight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pas de problème	no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problem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sirène sonne	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siren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rings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C'est reparti!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Here we go again!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sp>
        <p:nvSpPr>
          <p:cNvPr id="8" name="Text Box 2">
            <a:extLst>
              <a:ext uri="{FF2B5EF4-FFF2-40B4-BE49-F238E27FC236}">
                <a16:creationId xmlns:a16="http://schemas.microsoft.com/office/drawing/2014/main" id="{E259B9B8-572F-A24E-8C34-02CCA9485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7843" y="91440"/>
            <a:ext cx="7193825" cy="441261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6: Jobs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8A94BD-A1E6-824E-9790-0926DD26B26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6533" y="91440"/>
            <a:ext cx="445135" cy="4521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3D5455-6746-3844-BABE-3C7CDF1F665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372" y="99987"/>
            <a:ext cx="445135" cy="4521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1E77D4-6715-D647-872A-53B1179B1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293" y="4012306"/>
            <a:ext cx="3081574" cy="270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30413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8AD5F6339445408493C98B6CFBD48D" ma:contentTypeVersion="13" ma:contentTypeDescription="Create a new document." ma:contentTypeScope="" ma:versionID="10fb6816a25ddd2b791f5c35c2a56c45">
  <xsd:schema xmlns:xsd="http://www.w3.org/2001/XMLSchema" xmlns:xs="http://www.w3.org/2001/XMLSchema" xmlns:p="http://schemas.microsoft.com/office/2006/metadata/properties" xmlns:ns2="4354224f-a798-491d-a370-0c180897a13a" xmlns:ns3="f1de841c-ff39-4427-86d4-35ae088a8026" targetNamespace="http://schemas.microsoft.com/office/2006/metadata/properties" ma:root="true" ma:fieldsID="b1ddc2cd00a7a8a5920d279789323566" ns2:_="" ns3:_="">
    <xsd:import namespace="4354224f-a798-491d-a370-0c180897a13a"/>
    <xsd:import namespace="f1de841c-ff39-4427-86d4-35ae088a80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54224f-a798-491d-a370-0c180897a1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9240498-1cf3-469c-a687-eb5b8e7d1a4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de841c-ff39-4427-86d4-35ae088a802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df574b2-2f73-43f4-b3d7-fc338a8cd46d}" ma:internalName="TaxCatchAll" ma:showField="CatchAllData" ma:web="f1de841c-ff39-4427-86d4-35ae088a8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1de841c-ff39-4427-86d4-35ae088a8026" xsi:nil="true"/>
    <lcf76f155ced4ddcb4097134ff3c332f xmlns="4354224f-a798-491d-a370-0c180897a13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A9DAA9F-7CD7-4E66-AA14-D4B186E978B6}"/>
</file>

<file path=customXml/itemProps2.xml><?xml version="1.0" encoding="utf-8"?>
<ds:datastoreItem xmlns:ds="http://schemas.openxmlformats.org/officeDocument/2006/customXml" ds:itemID="{CDBC470E-B431-4948-B5F8-301790E93F63}"/>
</file>

<file path=customXml/itemProps3.xml><?xml version="1.0" encoding="utf-8"?>
<ds:datastoreItem xmlns:ds="http://schemas.openxmlformats.org/officeDocument/2006/customXml" ds:itemID="{1478B4CB-158E-4BBB-8EA8-3603E147E8E5}"/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3641</Words>
  <Application>Microsoft Macintosh PowerPoint</Application>
  <PresentationFormat>Widescreen</PresentationFormat>
  <Paragraphs>509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Comic Sans MS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Miers Court Primary School and Children's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6: Circulatory System Knowledge Mat</dc:title>
  <dc:creator>Miss Witchell</dc:creator>
  <cp:lastModifiedBy>Shakira Rumjaun</cp:lastModifiedBy>
  <cp:revision>12</cp:revision>
  <dcterms:created xsi:type="dcterms:W3CDTF">2020-09-24T14:47:43Z</dcterms:created>
  <dcterms:modified xsi:type="dcterms:W3CDTF">2021-09-14T20:00:18Z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0x010100098AD5F6339445408493C98B6CFBD48D</vt:lpwstr>
  </property>
</Properties>
</file>