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65" r:id="rId5"/>
    <p:sldId id="266" r:id="rId6"/>
    <p:sldId id="268" r:id="rId7"/>
    <p:sldId id="267" r:id="rId8"/>
    <p:sldId id="269" r:id="rId9"/>
    <p:sldId id="270" r:id="rId10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2"/>
    <p:restoredTop sz="94662"/>
  </p:normalViewPr>
  <p:slideViewPr>
    <p:cSldViewPr>
      <p:cViewPr varScale="1">
        <p:scale>
          <a:sx n="94" d="100"/>
          <a:sy n="94" d="100"/>
        </p:scale>
        <p:origin x="192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C3DE2-A1DC-4642-915A-24F5FB1DB3F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D653F8-A3FE-4A71-901D-39C5CFD85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424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356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23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784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898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159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54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51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90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166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55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96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617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DE40F14-3805-4D8C-9BCF-A873D9BBE8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134965"/>
              </p:ext>
            </p:extLst>
          </p:nvPr>
        </p:nvGraphicFramePr>
        <p:xfrm>
          <a:off x="107504" y="152440"/>
          <a:ext cx="2831976" cy="652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France (f)	        to France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Espagne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	        to Spain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Italie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	        to Italy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Allemagne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	        to Germany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en Grèce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(f)	        to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Greece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aux États Unis (m)       to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America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en Chine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(f)	        to China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au pays de Galles (m)  to Wales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tente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tent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hôtel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hotel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appartement	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apartment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gîte	a gîte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ferme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farm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caravane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caravan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camping-car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campervan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station de ski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ski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resort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auberge de jeunesse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youth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hostel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tigre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tiger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girafe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giraffe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éléphant	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elephant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pingouin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penguin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singe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monkey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rhinocéros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rhinoceros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lion	a lion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ours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bear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perroquet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parrot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crabe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crab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du sable	(m)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sand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bateau	a boat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requin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shark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glace	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vagues (f)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waves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surfeur	a surfer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château de sable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sandcastle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mouette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seagull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EBD2EE7-1D5E-4048-A217-CD8C5EBBF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968244"/>
              </p:ext>
            </p:extLst>
          </p:nvPr>
        </p:nvGraphicFramePr>
        <p:xfrm>
          <a:off x="3010357" y="5075848"/>
          <a:ext cx="2952328" cy="1604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some basic holiday vocabulary.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Understand some sentences about animals at the zoo.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Be able to prepare and deliver a short talk about a holiday, copying sentences from the unit that differ from the English sentence structure.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Be able to translate French words using a bilingual dictionary with assistance.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ED20CC4-5DEA-4A1D-84EF-9911E233BD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555720"/>
              </p:ext>
            </p:extLst>
          </p:nvPr>
        </p:nvGraphicFramePr>
        <p:xfrm>
          <a:off x="6106366" y="596940"/>
          <a:ext cx="2952328" cy="60833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325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Où vas-tu en vacances?  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Where are you going on holiday?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148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vais en/au/aux...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I’m going to...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loges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où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?	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Where are you staying?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34148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	  In…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fais pendant les vacances? 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are you doing during the holidays?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passe … semaine(s) dans 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I'm spending … week(s) in 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as vu au zoo?   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did you see at the zoo?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34148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vu... 		I saw...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Quel est ton animal préféré au zoo?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What is your favourite animal at the zoo?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Mon animal préféré est…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My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favourite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animal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à la plage?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is there at the beach?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865665"/>
                  </a:ext>
                </a:extLst>
              </a:tr>
              <a:tr h="234148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Il y a…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There is/are...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92627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Combien de … as-tu vu à la plage?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How many … did you see at the beach?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1849288"/>
                  </a:ext>
                </a:extLst>
              </a:tr>
              <a:tr h="234148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vu… 	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 saw…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158569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au parc d'attractions?      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is there at the theme park?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8557349"/>
                  </a:ext>
                </a:extLst>
              </a:tr>
              <a:tr h="234148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Il y a…	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There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/are…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249934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as pris au parc d'attractions?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What did you go on at the theme park?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294227"/>
                  </a:ext>
                </a:extLst>
              </a:tr>
              <a:tr h="234148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pris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	I went on…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189678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56EED0-6251-4083-923D-43C4BD7CBA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847630"/>
              </p:ext>
            </p:extLst>
          </p:nvPr>
        </p:nvGraphicFramePr>
        <p:xfrm>
          <a:off x="3067866" y="565350"/>
          <a:ext cx="2903984" cy="2839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030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335954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110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759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parc d'attraction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theme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park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grande roue     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big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wheel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montagnes russes (f)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rollercoaster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train fantôme    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ghost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train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manège              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carousel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 la barbe à papa    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candy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floss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maison hantée  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haunted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house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bateau pirate              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pirate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ship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toboggan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aquatique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    a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water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slide</a:t>
                      </a:r>
                      <a:b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pédalo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a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pedalo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239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papis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(m)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grandpas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d’abord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firstly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ennuyeux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 	boring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horrible	horrible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on 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mangé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we ate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sp>
        <p:nvSpPr>
          <p:cNvPr id="7" name="Text Box 2">
            <a:extLst>
              <a:ext uri="{FF2B5EF4-FFF2-40B4-BE49-F238E27FC236}">
                <a16:creationId xmlns:a16="http://schemas.microsoft.com/office/drawing/2014/main" id="{5771D522-6BB8-7D41-A54E-43C7DED9D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7865" y="73225"/>
            <a:ext cx="5965581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1: Holidays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130376-0991-764D-850F-AA8E7AE7E16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312" y="113230"/>
            <a:ext cx="445135" cy="4521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CC610F-F999-BD4A-8BF4-927042DC671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874" y="93228"/>
            <a:ext cx="445135" cy="4521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82CE5BE-78B3-3841-97AF-5C06CFFD3D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28" y="3451233"/>
            <a:ext cx="2603500" cy="160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089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ChangeArrowheads="1"/>
          </p:cNvSpPr>
          <p:nvPr/>
        </p:nvSpPr>
        <p:spPr>
          <a:xfrm>
            <a:off x="899592" y="87032"/>
            <a:ext cx="7886700" cy="492125"/>
          </a:xfrm>
          <a:prstGeom prst="rect">
            <a:avLst/>
          </a:prstGeom>
        </p:spPr>
        <p:txBody>
          <a:bodyPr anchorCtr="1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20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195846"/>
              </p:ext>
            </p:extLst>
          </p:nvPr>
        </p:nvGraphicFramePr>
        <p:xfrm>
          <a:off x="91585" y="97268"/>
          <a:ext cx="2831976" cy="6536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5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4520">
                <a:tc>
                  <a:txBody>
                    <a:bodyPr/>
                    <a:lstStyle/>
                    <a:p>
                      <a:r>
                        <a:rPr lang="en-GB" sz="900" dirty="0"/>
                        <a:t>Lesson</a:t>
                      </a:r>
                      <a:r>
                        <a:rPr lang="en-GB" sz="900" baseline="0" dirty="0"/>
                        <a:t> 1</a:t>
                      </a:r>
                    </a:p>
                    <a:p>
                      <a:r>
                        <a:rPr lang="en-GB" sz="900" baseline="0" dirty="0"/>
                        <a:t>Ordering a drink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café	a coffee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thé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tea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chocolat chaud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hot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jus d'orange 	an orange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juice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une </a:t>
                      </a:r>
                      <a:r>
                        <a:rPr lang="es-ES_tradnl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limonade</a:t>
                      </a:r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 	a </a:t>
                      </a:r>
                      <a:r>
                        <a:rPr lang="es-ES_tradnl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lemonade</a:t>
                      </a:r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un coca 	a cola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eau minérale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mineral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water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1131">
                <a:tc>
                  <a:txBody>
                    <a:bodyPr/>
                    <a:lstStyle/>
                    <a:p>
                      <a:r>
                        <a:rPr lang="en-GB" sz="900" dirty="0"/>
                        <a:t>Lesson</a:t>
                      </a:r>
                      <a:r>
                        <a:rPr lang="en-GB" sz="900" baseline="0" dirty="0"/>
                        <a:t> 2</a:t>
                      </a:r>
                    </a:p>
                    <a:p>
                      <a:r>
                        <a:rPr lang="en-GB" sz="900" baseline="0" dirty="0"/>
                        <a:t>At the ice-cream 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boule 	one scoop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deux boules 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two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scoops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glace au chocolat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glace au caramel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caramel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glace à la fraise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strawberry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glace à la vanille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vanilla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glace à la framboise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raspberry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glace à la menthe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mint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glace à la banane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banana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36724">
                <a:tc>
                  <a:txBody>
                    <a:bodyPr/>
                    <a:lstStyle/>
                    <a:p>
                      <a:r>
                        <a:rPr lang="en-GB" sz="900" dirty="0"/>
                        <a:t>Lesson 3</a:t>
                      </a:r>
                    </a:p>
                    <a:p>
                      <a:r>
                        <a:rPr lang="en-GB" sz="900" dirty="0"/>
                        <a:t>At the market</a:t>
                      </a:r>
                    </a:p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tomates (f)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tomatoes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champignons (m)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mushrooms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           des fraises (f)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strawberries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un kilo 	a kilo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s-ES_tradnl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demi</a:t>
                      </a:r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-kilo  	</a:t>
                      </a:r>
                      <a:r>
                        <a:rPr lang="es-ES_tradnl" sz="900" kern="1200" dirty="0" err="1">
                          <a:solidFill>
                            <a:schemeClr val="dk1"/>
                          </a:solidFill>
                          <a:effectLst/>
                        </a:rPr>
                        <a:t>half</a:t>
                      </a:r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 a kilo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cent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grammes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one hundred grams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deux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cents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grammes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two hundred grams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barquette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punnet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 sac  	a bag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4520">
                <a:tc>
                  <a:txBody>
                    <a:bodyPr/>
                    <a:lstStyle/>
                    <a:p>
                      <a:r>
                        <a:rPr lang="en-GB" sz="900" dirty="0"/>
                        <a:t>Lesson 4 </a:t>
                      </a:r>
                    </a:p>
                    <a:p>
                      <a:r>
                        <a:rPr lang="en-GB" sz="900" dirty="0"/>
                        <a:t>At the restaurant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restaurant	 a restaurant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café  	a café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carte	a menu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serveur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waiter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serveuse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waitress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l'addition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(f)	the bill	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Bon appétit! 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Enjoy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your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meal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!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738310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922"/>
              </p:ext>
            </p:extLst>
          </p:nvPr>
        </p:nvGraphicFramePr>
        <p:xfrm>
          <a:off x="2987825" y="4267290"/>
          <a:ext cx="2252056" cy="2366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2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Understand, with help, the main points in the spoken and written versions of the story, and some unfamiliar vocabulary.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subject pronouns, and begin using “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” and “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” to form a few sentences about what someone is having to eat/drink, with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Take part in a simple role-play using prompts.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Know that formal language, e.g. the “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vous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” form, is used for talking to customers in restaurants etc.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740462"/>
              </p:ext>
            </p:extLst>
          </p:nvPr>
        </p:nvGraphicFramePr>
        <p:xfrm>
          <a:off x="6112696" y="559037"/>
          <a:ext cx="2952328" cy="6231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903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vous désirez?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would you like?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would like…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Combien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coûte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glace…?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How much does a … ice cream cost?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38609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Ça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coûte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It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costs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 quoi avez-vous besoin?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need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38609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J'ai besoin de… / J’ai besoin d’…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need…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386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	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Vous désirez une table pour … personne(s)?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Would you like a table for…?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merci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beaucoup.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Yes, thank you very much.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036546"/>
                  </a:ext>
                </a:extLst>
              </a:tr>
              <a:tr h="53687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voudrais une table pour … personne(s) s'il vous plaît.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No, I'd like a table for … please.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vous prenez comme…?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What are you having for your…?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8386569"/>
                  </a:ext>
                </a:extLst>
              </a:tr>
              <a:tr h="238609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prends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	I’ll have…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7024755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prend comme…?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he having for his…?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5473569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qu'elle prend comme…?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she having for her…?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9593433"/>
                  </a:ext>
                </a:extLst>
              </a:tr>
              <a:tr h="387740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prend…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He’ll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have…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Elle prend…   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She’ll have…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27737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769425"/>
              </p:ext>
            </p:extLst>
          </p:nvPr>
        </p:nvGraphicFramePr>
        <p:xfrm>
          <a:off x="2987825" y="565397"/>
          <a:ext cx="3028191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622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81569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900" dirty="0"/>
                        <a:t>Lesson 4</a:t>
                      </a:r>
                    </a:p>
                    <a:p>
                      <a:r>
                        <a:rPr lang="en-GB" sz="900" dirty="0"/>
                        <a:t>At the restaurant continued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table pour deux personnes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a table for two people	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table pour quatre personnes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table for four people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900" dirty="0"/>
                        <a:t>Lesson 5</a:t>
                      </a:r>
                    </a:p>
                    <a:p>
                      <a:r>
                        <a:rPr lang="en-GB" sz="900" dirty="0"/>
                        <a:t>I’ll have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entrée 	a starter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plat principal	a main course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dessert                 a dessert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boisson	a drink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soupe	the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soup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pizza 	the pizza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gâteau 	the cake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jus d'orange 	an orange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juice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900" dirty="0"/>
                        <a:t>Lesson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mouche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fly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chenille 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caterpillar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a worm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des petites bêtes 	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minibeasts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déçu 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disappointed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se souvenir 	to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remember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expliquer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to explain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manger 	to eat	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dessert du jour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the dessert of the day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365385"/>
                  </a:ext>
                </a:extLst>
              </a:tr>
            </a:tbl>
          </a:graphicData>
        </a:graphic>
      </p:graphicFrame>
      <p:sp>
        <p:nvSpPr>
          <p:cNvPr id="7" name="Text Box 2">
            <a:extLst>
              <a:ext uri="{FF2B5EF4-FFF2-40B4-BE49-F238E27FC236}">
                <a16:creationId xmlns:a16="http://schemas.microsoft.com/office/drawing/2014/main" id="{A2C7C058-04CE-0E4D-9B09-9F718E7357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825" y="89218"/>
            <a:ext cx="6047310" cy="421813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2: Eating out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24CB4A9-81EA-4C4E-AC77-F726C441634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75" y="90706"/>
            <a:ext cx="445135" cy="4521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4487AD-A96C-524A-8DB2-9A3946B57D5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910" y="74064"/>
            <a:ext cx="445135" cy="452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E8B2B6-C9C4-4D4C-85CC-5D1BAE782E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64"/>
          <a:stretch/>
        </p:blipFill>
        <p:spPr>
          <a:xfrm>
            <a:off x="5286749" y="4753811"/>
            <a:ext cx="724731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546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83568" y="33192"/>
            <a:ext cx="7886700" cy="492125"/>
          </a:xfrm>
        </p:spPr>
        <p:txBody>
          <a:bodyPr anchorCtr="1">
            <a:noAutofit/>
          </a:bodyPr>
          <a:lstStyle/>
          <a:p>
            <a:pPr algn="ctr" eaLnBrk="1" hangingPunct="1"/>
            <a:endParaRPr lang="en-GB" altLang="en-US" sz="28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563133"/>
              </p:ext>
            </p:extLst>
          </p:nvPr>
        </p:nvGraphicFramePr>
        <p:xfrm>
          <a:off x="158419" y="511677"/>
          <a:ext cx="2981681" cy="6187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8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3536">
                  <a:extLst>
                    <a:ext uri="{9D8B030D-6E8A-4147-A177-3AD203B41FA5}">
                      <a16:colId xmlns:a16="http://schemas.microsoft.com/office/drawing/2014/main" val="28610220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1248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Verbs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j'adore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(I love)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déteste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(I hate)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608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 1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Hobbies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sport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(sport)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musique (music)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natation 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swimming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cyclisme 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cycling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lecture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reading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jeux vidéo (m)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video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games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1218247"/>
                  </a:ext>
                </a:extLst>
              </a:tr>
              <a:tr h="66608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 2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musique classique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classical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music)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musique pop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(pop music)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musique folk (folk music)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musique rock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(rock music)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 nul!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It's rubbish!)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super! (It's great!)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 ennuyeux!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It's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boring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!)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 énervant!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It's annoying!)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entraînant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!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(It's catchy!)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942424"/>
                  </a:ext>
                </a:extLst>
              </a:tr>
              <a:tr h="66608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 3</a:t>
                      </a: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Musical instruments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batterie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(the drums)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piano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(the piano)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guitare (the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guitar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saxophone (the saxophone)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violon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violin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clarinette (the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clarinet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trompette (the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trumpet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flûte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(the flute)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1591500"/>
                  </a:ext>
                </a:extLst>
              </a:tr>
              <a:tr h="66608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4 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Sentences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regarde la télé.  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watch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TV.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joue aux jeux vidéo.  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play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video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games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téléphone à mes amis.  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call my friends.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vais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parc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          I go to the park.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vais au cinéma.  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I go to 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cinema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fais du trampoline.  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go on the trampoline.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surfe sur le net.  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I surf the internet.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joue aux jeux de société.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</a:p>
                    <a:p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play board games.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26824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64225"/>
              </p:ext>
            </p:extLst>
          </p:nvPr>
        </p:nvGraphicFramePr>
        <p:xfrm>
          <a:off x="3216002" y="3692694"/>
          <a:ext cx="2842927" cy="1447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2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93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481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Be able to express likes and dislikes using visual prompts, and understand that “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” is often used to form a question.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Be able to talk about what they do and like doing, giving simple opinions with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the difference between “le”/“la” and “un”/“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” in the context of the unit.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089799"/>
              </p:ext>
            </p:extLst>
          </p:nvPr>
        </p:nvGraphicFramePr>
        <p:xfrm>
          <a:off x="6145784" y="511677"/>
          <a:ext cx="2831976" cy="630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1">
                <a:tc>
                  <a:txBody>
                    <a:bodyPr/>
                    <a:lstStyle/>
                    <a:p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aimes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…?  	</a:t>
                      </a: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Do you like…?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j’adore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/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j’aime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Yes, I love / I like…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7560418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Non, je n’aime pas / je déteste…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No, I don’t like / I hate…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887394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Tu aimes la musique …?</a:t>
                      </a:r>
                      <a:b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Do you like … music?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6573716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/ Non,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…	</a:t>
                      </a:r>
                      <a:b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Yes / No, it’s…</a:t>
                      </a:r>
                      <a:r>
                        <a:rPr lang="fr-FR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6808926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  </a:t>
                      </a:r>
                      <a:b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818791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Tu joues d’un instrument de musique?</a:t>
                      </a:r>
                      <a:b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Do you play a musical instrument?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1211361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Non, je ne joue pas d’instrument de musique.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No, I don't play a musical instrument.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7352261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Oui, je joue…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fr-FR" sz="800" kern="1200" dirty="0" err="1">
                          <a:solidFill>
                            <a:schemeClr val="dk1"/>
                          </a:solidFill>
                          <a:effectLst/>
                        </a:rPr>
                        <a:t>Yes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, I </a:t>
                      </a:r>
                      <a:r>
                        <a:rPr lang="fr-FR" sz="800" kern="1200" dirty="0" err="1">
                          <a:solidFill>
                            <a:schemeClr val="dk1"/>
                          </a:solidFill>
                          <a:effectLst/>
                        </a:rPr>
                        <a:t>play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511708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Qu'est-ce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que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fais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le weekend?</a:t>
                      </a:r>
                      <a:b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What do you do at the weekend?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249342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aimes faire le weekend?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What do you like to do at the weekend?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7771949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n'aimes pas faire le weekend?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What do you not like to do at the weekend?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5423530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J’aime…   / Je n’aime pas…    </a:t>
                      </a:r>
                    </a:p>
                    <a:p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I </a:t>
                      </a:r>
                      <a:r>
                        <a:rPr lang="fr-FR" sz="8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…  / </a:t>
                      </a: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I </a:t>
                      </a:r>
                      <a:r>
                        <a:rPr lang="fr-FR" sz="800" kern="1200" dirty="0" err="1">
                          <a:solidFill>
                            <a:schemeClr val="dk1"/>
                          </a:solidFill>
                          <a:effectLst/>
                        </a:rPr>
                        <a:t>don’t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8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4687604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aimes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…?	</a:t>
                      </a: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Do you like…?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5114668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j’aime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…  / 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Non, je n’aime pas…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</a:p>
                    <a:p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</a:t>
                      </a:r>
                      <a:r>
                        <a:rPr lang="fr-FR" sz="800" kern="1200" dirty="0" err="1">
                          <a:solidFill>
                            <a:schemeClr val="dk1"/>
                          </a:solidFill>
                          <a:effectLst/>
                        </a:rPr>
                        <a:t>Yes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, I </a:t>
                      </a:r>
                      <a:r>
                        <a:rPr lang="fr-FR" sz="8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…  /</a:t>
                      </a: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No, I don’t like…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177949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veux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regarder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…?</a:t>
                      </a:r>
                      <a:b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Do you want to watch…?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794321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, je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veux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800" kern="1200" dirty="0" err="1">
                          <a:solidFill>
                            <a:schemeClr val="dk1"/>
                          </a:solidFill>
                          <a:effectLst/>
                        </a:rPr>
                        <a:t>regarder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</a:p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Yes, I want to watch…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48315"/>
                  </a:ext>
                </a:extLst>
              </a:tr>
              <a:tr h="214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Non, je ne veux pas regarder…</a:t>
                      </a:r>
                      <a:b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8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</a:rPr>
                        <a:t>No, I don’t want to watch…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747543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096141"/>
              </p:ext>
            </p:extLst>
          </p:nvPr>
        </p:nvGraphicFramePr>
        <p:xfrm>
          <a:off x="3226954" y="532459"/>
          <a:ext cx="2831976" cy="314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4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7010">
                  <a:extLst>
                    <a:ext uri="{9D8B030D-6E8A-4147-A177-3AD203B41FA5}">
                      <a16:colId xmlns:a16="http://schemas.microsoft.com/office/drawing/2014/main" val="28610220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608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 5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Movies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film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-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 film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film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d'action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-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an action film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film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comique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-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 comedy film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film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romantique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- a romantic film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film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d'horreur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- a horror film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film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d'aventures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-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an adventure film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dessin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animé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-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 cartoon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1218247"/>
                  </a:ext>
                </a:extLst>
              </a:tr>
              <a:tr h="666080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 6 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girl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sourire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smile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lune	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moon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mon chat	my cat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mon voisin 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neighbour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triste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sad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penser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think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parc d'attractions  -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theme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park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combinaison spatiale  -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 space suit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942424"/>
                  </a:ext>
                </a:extLst>
              </a:tr>
            </a:tbl>
          </a:graphicData>
        </a:graphic>
      </p:graphicFrame>
      <p:sp>
        <p:nvSpPr>
          <p:cNvPr id="9" name="Text Box 2">
            <a:extLst>
              <a:ext uri="{FF2B5EF4-FFF2-40B4-BE49-F238E27FC236}">
                <a16:creationId xmlns:a16="http://schemas.microsoft.com/office/drawing/2014/main" id="{B5F0A891-8B7F-6A42-A445-D6C833EBFE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241" y="36763"/>
            <a:ext cx="8819340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3: Hobbies 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40A831-9A5E-A44E-A7A9-534F546BC91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446" y="76768"/>
            <a:ext cx="445135" cy="452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EA4721-50E4-6F4B-950F-EA1D66D7C5D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37" y="73197"/>
            <a:ext cx="445135" cy="4521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CD8AFAF-95EE-5B4B-8402-BB793268C3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318" y="5229200"/>
            <a:ext cx="2489200" cy="156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65131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98FAE-AFB6-4128-8B01-6D83D1FB93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School trip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08DE6F7-0AF0-4E04-871F-6033015D7F65}"/>
              </a:ext>
            </a:extLst>
          </p:cNvPr>
          <p:cNvSpPr txBox="1">
            <a:spLocks noChangeArrowheads="1"/>
          </p:cNvSpPr>
          <p:nvPr/>
        </p:nvSpPr>
        <p:spPr>
          <a:xfrm>
            <a:off x="1475656" y="188640"/>
            <a:ext cx="7886700" cy="492125"/>
          </a:xfrm>
          <a:prstGeom prst="rect">
            <a:avLst/>
          </a:prstGeom>
        </p:spPr>
        <p:txBody>
          <a:bodyPr anchorCtr="1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24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Year 5: FRENCH – A School Trip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41A8B88-774D-456C-8D02-68EC3E1AC6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231401"/>
              </p:ext>
            </p:extLst>
          </p:nvPr>
        </p:nvGraphicFramePr>
        <p:xfrm>
          <a:off x="88773" y="116631"/>
          <a:ext cx="2831976" cy="6600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74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6979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The wheels on the 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 bus 	the bus	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roues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(f)	the wheels	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moteur	the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engine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 klaxon  	the horn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bébé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	the baby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les gens (m) 	the people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tournent 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turn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les essuie-glaces (m)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the windscreen wipers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5007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On route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chanter 	to sing 	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dormir  	to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sleep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lire 	to read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rêver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	to daydream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aux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jeux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vidéos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</a:p>
                    <a:p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to play video games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manger des bonbons 		 to eat sweets	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bavarder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avec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mes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amis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chat with my friends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écouter de la musique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listen to music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25665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Through the window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arbre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tree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oiseau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bird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ville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town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moulin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windmill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vache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cow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feu tricolore 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traffic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lights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camion  	a lorry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cabine téléphonique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a phone box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boîte aux lettres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a post box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86322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At the museum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momie 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mummy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des os (m) de </a:t>
                      </a:r>
                      <a:r>
                        <a:rPr lang="es-ES_tradnl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dinosaure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</a:t>
                      </a:r>
                      <a:r>
                        <a:rPr lang="es-ES_tradnl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s-ES_tradnl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dinosaur</a:t>
                      </a:r>
                      <a:r>
                        <a:rPr lang="es-ES_tradnl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s-ES_tradnl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bones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bijoux anciens (m)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ancient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jewellery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billetterie 	a ticket office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peinture 	a painting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pièces en or (f)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gold coins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armure complète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a suit of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armour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5123364-AF66-4B31-838B-C35E87D110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80666"/>
              </p:ext>
            </p:extLst>
          </p:nvPr>
        </p:nvGraphicFramePr>
        <p:xfrm>
          <a:off x="2947343" y="4151193"/>
          <a:ext cx="3059234" cy="1027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27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321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and understand the difference between “mon”, “ma” and “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” in the French story text.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Form basic opinions about what they like to do in the context of school trips.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A86F18-05A3-4E60-9E59-0B693A09FE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629382"/>
              </p:ext>
            </p:extLst>
          </p:nvPr>
        </p:nvGraphicFramePr>
        <p:xfrm>
          <a:off x="6065383" y="640760"/>
          <a:ext cx="2952328" cy="6028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557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entends?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do you hear?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J'entends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	I hear…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aimes faire dans le bus?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What do you like to do on the bus?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J’aime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		I like…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voudrais faire pendant le voyage?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would you like to do during the journey?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 would like to…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vois?	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do you see?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...		I can see...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Tu as vu combien de … / d’…?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How many … did you see?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J’ai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vu…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I saw…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au musée?	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is there at the museum?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38340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Il y a...	There’s... / There are…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105545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Tu préfères quelle exposition?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Which exhibition do you prefer?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472588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préfère…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 prefer…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6009057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aimes faire à la campagne?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do you like to do in the countryside?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106782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J'aime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		I like...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4939747"/>
                  </a:ext>
                </a:extLst>
              </a:tr>
              <a:tr h="387899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vas faire à la campagne?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are you going to do in the countryside?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5645231"/>
                  </a:ext>
                </a:extLst>
              </a:tr>
              <a:tr h="242437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I’m going…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36639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E23C1F5-D9BA-43CF-BA72-AEB23A7C61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382601"/>
              </p:ext>
            </p:extLst>
          </p:nvPr>
        </p:nvGraphicFramePr>
        <p:xfrm>
          <a:off x="2947343" y="624525"/>
          <a:ext cx="3059234" cy="343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3927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95307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In the countryside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nager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to swim	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dessiner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	to draw	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à la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balle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to play catch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faire du cheval 	to ride a horse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un pique-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nique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to have a picnic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nourrir un agneau     to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feed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lamb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ramasser des feuilles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to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collect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leaves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ramasser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des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mûres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collect blackberries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/>
                        <a:t>A trip to the museum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cercueil 	a coffin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voix 	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voice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reine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riche 	a rich queen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élèves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	the pupils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bienvenue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welcome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elle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porte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she is wearing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tombe  	I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fall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regarde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I look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quelqu'un crie mon nom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someone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shouts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my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name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sp>
        <p:nvSpPr>
          <p:cNvPr id="9" name="Text Box 2">
            <a:extLst>
              <a:ext uri="{FF2B5EF4-FFF2-40B4-BE49-F238E27FC236}">
                <a16:creationId xmlns:a16="http://schemas.microsoft.com/office/drawing/2014/main" id="{EE335984-A3BF-9945-972C-6E0065CAA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0749" y="105860"/>
            <a:ext cx="6096962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4: A School Trip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356BF1-EB7A-BF44-8A67-F2FC177CA09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1902" y="158401"/>
            <a:ext cx="445135" cy="452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8C3CA1-4304-D145-9CBE-21C454742F6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343" y="125862"/>
            <a:ext cx="445135" cy="4521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604834-310D-064A-8FAF-8D8B58ADC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10" y="5229200"/>
            <a:ext cx="2603500" cy="145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649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752422"/>
              </p:ext>
            </p:extLst>
          </p:nvPr>
        </p:nvGraphicFramePr>
        <p:xfrm>
          <a:off x="207146" y="628293"/>
          <a:ext cx="2831976" cy="607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9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25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semaine	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week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mois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month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année  	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year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printemps	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spring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l'été (m)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summer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l'automne (m)	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autumn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l'hiver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  	  winter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manger des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œufs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Pâques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eat Easter eggs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caresser 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agneaux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stroke the lambs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voir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jonquilles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see the daffodils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plage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go to the beach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parc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play in the park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manger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glace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eat an ice cream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faire des pique-niques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 have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picnics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châtaigne	 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chestnut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feuilles rouges (f)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leaves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citrouille	 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pumpkin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boule de neige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snowball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renne       	 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reindeer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flocon de neige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snowflake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sapin de Noël	    a Christmas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tree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cadeau     	 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present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bonhomme de neige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snowman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Months of</a:t>
                      </a:r>
                      <a:r>
                        <a:rPr lang="en-GB" sz="1000" baseline="0" dirty="0"/>
                        <a:t> the year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Janvier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baseline="0" dirty="0" err="1">
                          <a:solidFill>
                            <a:schemeClr val="dk1"/>
                          </a:solidFill>
                          <a:effectLst/>
                        </a:rPr>
                        <a:t>F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évrier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M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ars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A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vril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M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ai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J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uin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J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uillet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A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oût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Septembre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Octobre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ovembre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écembre</a:t>
                      </a:r>
                    </a:p>
                    <a:p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premier   	the first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430755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6681092"/>
              </p:ext>
            </p:extLst>
          </p:nvPr>
        </p:nvGraphicFramePr>
        <p:xfrm>
          <a:off x="3116378" y="3875301"/>
          <a:ext cx="2903983" cy="1299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3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that the pronoun “on” is often used in sentences relating to the date.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Respond to questions using simple opinions with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and write some adjectives after nouns with help.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764134"/>
              </p:ext>
            </p:extLst>
          </p:nvPr>
        </p:nvGraphicFramePr>
        <p:xfrm>
          <a:off x="6104878" y="649022"/>
          <a:ext cx="2952328" cy="580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		         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It’s…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Pourquoi tu aimes le printemps / l’été?	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Why do you like spring / summer?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Parce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que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j’aime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	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Because I like…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peux faire au printemps / en été?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can you do in spring / summer?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peux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         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I can…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/ Ce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sont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It’s / They’re…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peux voir en automne / en hiver?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What can you see in autumn / winter?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peux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voir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   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I can see…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Quelle est la date de ton anniversaire?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When is your birthday?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740086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le…       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It’s the…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5030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Quelle est la date d'aujourd'hui?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What is the date today?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869222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On est le…      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It’s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the…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794369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voudrais?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What would you like?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764652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   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I would like…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1121904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769582"/>
              </p:ext>
            </p:extLst>
          </p:nvPr>
        </p:nvGraphicFramePr>
        <p:xfrm>
          <a:off x="3120008" y="638512"/>
          <a:ext cx="2903984" cy="314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89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31608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lampion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 lantern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feuille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A4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 sheet of A4 paper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feutres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some felt-tip pens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crayon	  a pencil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règle	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ruler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du ruban adhésif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sticky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tape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ciseaux (m)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scissors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cadeau	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present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poignée 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handle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26103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l'étape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step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plier	to fold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couper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cut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tracer	to draw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décorer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decorate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attacher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attach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haut	at the top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bas	at the bottom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sp>
        <p:nvSpPr>
          <p:cNvPr id="8" name="Text Box 2">
            <a:extLst>
              <a:ext uri="{FF2B5EF4-FFF2-40B4-BE49-F238E27FC236}">
                <a16:creationId xmlns:a16="http://schemas.microsoft.com/office/drawing/2014/main" id="{62BBE6BD-F281-AE4D-B42B-180C678BE7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941" y="96163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5: Seasons 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646316-D053-4B42-B5EE-EB37272D707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1" y="153908"/>
            <a:ext cx="445135" cy="4521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7C9521-A0E9-E74C-AA99-2FD2DA8B66E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37" y="136168"/>
            <a:ext cx="445135" cy="452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DFDB61-AF7C-094F-B6B2-B23092BF7C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275" y="5267162"/>
            <a:ext cx="2831976" cy="141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96175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080030"/>
              </p:ext>
            </p:extLst>
          </p:nvPr>
        </p:nvGraphicFramePr>
        <p:xfrm>
          <a:off x="167000" y="649833"/>
          <a:ext cx="2831976" cy="597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888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The Weather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pleut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	It's raining.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neige. 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It's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snowing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y a du soleil. 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It's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sunny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y a du vent. 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It's windy.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fait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chaud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	It's hot.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fait froid. 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It's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cold.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The Pond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grenouille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frog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crapaud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toad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libellule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dragonfly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poisson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fish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cygne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swan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étang	a pond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triton	a newt</a:t>
                      </a:r>
                      <a:r>
                        <a:rPr lang="en-GB" sz="1000" u="sng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The garden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hérisson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hedgehog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limace	a slug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renard	a fox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souris	a mouse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chenille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caterpillar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oiseau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bird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araignée	a spider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mouche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fly</a:t>
                      </a:r>
                      <a:r>
                        <a:rPr lang="fr-FR" sz="1000" u="sng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In the garden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au foot	   to play football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au badminton		to play badminton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lire	to read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ramasser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des insects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collect insects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 bac à sable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play in the sandpit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avec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animaux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play with my pets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arroser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plantes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water the plants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planter des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arbres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plant trees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191305"/>
              </p:ext>
            </p:extLst>
          </p:nvPr>
        </p:nvGraphicFramePr>
        <p:xfrm>
          <a:off x="3102415" y="4073697"/>
          <a:ext cx="2903984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3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383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5411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and use some articles when prompted.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that the third person singular form of the present tense is used to describe what an animal eats.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305240"/>
              </p:ext>
            </p:extLst>
          </p:nvPr>
        </p:nvGraphicFramePr>
        <p:xfrm>
          <a:off x="6112696" y="641361"/>
          <a:ext cx="2952328" cy="563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Quel temps fait-il?	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is the weather like?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dans l'étang?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What is there in the pond?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Il y a…	There’s…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Qui habite dans l'étang?	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Who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lives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in the pond?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 habite dans l'étang.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lives in the pond.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dans le jardin?  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is there in the garden?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Il y a…	There’s 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mange qui?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Who does … eat?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mange…	... eats…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aimes faire dans le jardin?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do you like to do in the garden?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J’aime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	I like…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203194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n'aimes pas faire dans le jardin?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What don't you like to do in the garden?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90029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n’aime pas…	 I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don’t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67674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411722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372833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jettes dans la poubelle à recyclage?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are you throwing into the recycling bin?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7933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jette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I’m throwing…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9832666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974191"/>
              </p:ext>
            </p:extLst>
          </p:nvPr>
        </p:nvGraphicFramePr>
        <p:xfrm>
          <a:off x="3092404" y="655585"/>
          <a:ext cx="2903984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84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083900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25313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Rubbish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journal	 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newspaper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bocal en verre	           a glass jar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carton à céréales,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cereal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box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pot à yaourt	       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yoghurt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pot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boîte vide	         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empty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tin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canette à soda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drinks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bouteille en plastique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a plastic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bottle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poubelle à recyclage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	    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recycling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bin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/>
                        <a:t>Problems</a:t>
                      </a:r>
                      <a:r>
                        <a:rPr lang="en-GB" sz="1000" baseline="0" dirty="0"/>
                        <a:t> in the pond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bateau	a boat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homme 	a man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tout le monde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everyone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seul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alone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mordiller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nibble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chercher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look for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s'échapper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escape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sac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d'ordures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bag of rubbish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ramasser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to pick up / to collect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sp>
        <p:nvSpPr>
          <p:cNvPr id="8" name="Text Box 2">
            <a:extLst>
              <a:ext uri="{FF2B5EF4-FFF2-40B4-BE49-F238E27FC236}">
                <a16:creationId xmlns:a16="http://schemas.microsoft.com/office/drawing/2014/main" id="{12EC856F-15B9-1E4C-ADCD-E6FADCFCC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13903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6: The Environment 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30FB11B-008E-1A4A-8593-0AC9D95042A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1" y="153908"/>
            <a:ext cx="445135" cy="4521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F0AD65-527E-5E49-9806-898610A08F9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4120"/>
            <a:ext cx="445135" cy="452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5F4721-E8D7-0C4F-B34C-23EA466366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5266769"/>
            <a:ext cx="1491692" cy="143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45777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8AD5F6339445408493C98B6CFBD48D" ma:contentTypeVersion="13" ma:contentTypeDescription="Create a new document." ma:contentTypeScope="" ma:versionID="10fb6816a25ddd2b791f5c35c2a56c45">
  <xsd:schema xmlns:xsd="http://www.w3.org/2001/XMLSchema" xmlns:xs="http://www.w3.org/2001/XMLSchema" xmlns:p="http://schemas.microsoft.com/office/2006/metadata/properties" xmlns:ns2="4354224f-a798-491d-a370-0c180897a13a" xmlns:ns3="f1de841c-ff39-4427-86d4-35ae088a8026" targetNamespace="http://schemas.microsoft.com/office/2006/metadata/properties" ma:root="true" ma:fieldsID="b1ddc2cd00a7a8a5920d279789323566" ns2:_="" ns3:_="">
    <xsd:import namespace="4354224f-a798-491d-a370-0c180897a13a"/>
    <xsd:import namespace="f1de841c-ff39-4427-86d4-35ae088a80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54224f-a798-491d-a370-0c180897a1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9240498-1cf3-469c-a687-eb5b8e7d1a4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de841c-ff39-4427-86d4-35ae088a802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df574b2-2f73-43f4-b3d7-fc338a8cd46d}" ma:internalName="TaxCatchAll" ma:showField="CatchAllData" ma:web="f1de841c-ff39-4427-86d4-35ae088a8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1de841c-ff39-4427-86d4-35ae088a8026" xsi:nil="true"/>
    <lcf76f155ced4ddcb4097134ff3c332f xmlns="4354224f-a798-491d-a370-0c180897a13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D6B82BD-166E-4A4F-B3B4-3C5C3356EFE3}"/>
</file>

<file path=customXml/itemProps2.xml><?xml version="1.0" encoding="utf-8"?>
<ds:datastoreItem xmlns:ds="http://schemas.openxmlformats.org/officeDocument/2006/customXml" ds:itemID="{EE389C81-BBA8-4BAD-A4F9-900F015304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639F0B1-B18E-42B0-9E58-765A75B5DA9E}">
  <ds:schemaRefs>
    <ds:schemaRef ds:uri="23af2eeb-c06a-4b0d-a8e9-bbffaa9d1537"/>
    <ds:schemaRef ds:uri="50bb6090-5005-4afe-a058-4c21c5a2e564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3820</Words>
  <Application>Microsoft Macintosh PowerPoint</Application>
  <PresentationFormat>On-screen Show (4:3)</PresentationFormat>
  <Paragraphs>566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Comic Sans MS</vt:lpstr>
      <vt:lpstr>Office Theme</vt:lpstr>
      <vt:lpstr>PowerPoint Presentation</vt:lpstr>
      <vt:lpstr>PowerPoint Presentation</vt:lpstr>
      <vt:lpstr>PowerPoint Presentation</vt:lpstr>
      <vt:lpstr>School trip</vt:lpstr>
      <vt:lpstr>PowerPoint Presentation</vt:lpstr>
      <vt:lpstr>PowerPoint Presentation</vt:lpstr>
    </vt:vector>
  </TitlesOfParts>
  <Company>Miers Court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: Other Foundation Subjects</dc:title>
  <dc:creator>Michelle Munns</dc:creator>
  <cp:lastModifiedBy>Shakira Rumjaun</cp:lastModifiedBy>
  <cp:revision>30</cp:revision>
  <cp:lastPrinted>2019-11-26T16:32:05Z</cp:lastPrinted>
  <dcterms:created xsi:type="dcterms:W3CDTF">2019-11-18T10:47:13Z</dcterms:created>
  <dcterms:modified xsi:type="dcterms:W3CDTF">2021-09-14T19:48:35Z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0x010100098AD5F6339445408493C98B6CFBD48D</vt:lpwstr>
  </property>
</Properties>
</file>