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1"/>
  </p:notesMasterIdLst>
  <p:sldIdLst>
    <p:sldId id="268" r:id="rId5"/>
    <p:sldId id="260" r:id="rId6"/>
    <p:sldId id="261" r:id="rId7"/>
    <p:sldId id="259" r:id="rId8"/>
    <p:sldId id="257" r:id="rId9"/>
    <p:sldId id="269" r:id="rId10"/>
  </p:sldIdLst>
  <p:sldSz cx="9144000" cy="6858000" type="screen4x3"/>
  <p:notesSz cx="6797675" cy="992822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927"/>
    <p:restoredTop sz="92481" autoAdjust="0"/>
  </p:normalViewPr>
  <p:slideViewPr>
    <p:cSldViewPr snapToGrid="0">
      <p:cViewPr varScale="1">
        <p:scale>
          <a:sx n="98" d="100"/>
          <a:sy n="98" d="100"/>
        </p:scale>
        <p:origin x="192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EC3DE2-A1DC-4642-915A-24F5FB1DB3FB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D653F8-A3FE-4A71-901D-39C5CFD855F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24245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80900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altLang="en-US" dirty="0">
              <a:latin typeface="Calibri" panose="020F0502020204030204" pitchFamily="34" charset="0"/>
            </a:endParaRPr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numCol="1">
            <a:prstTxWarp prst="textNoShape">
              <a:avLst/>
            </a:prstTxWarp>
          </a:bodyPr>
          <a:lstStyle>
            <a:lvl1pPr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572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1BDDF74-B4F6-40FB-A546-784D32949468}" type="slidenum">
              <a:rPr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altLang="en-US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4608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73561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92397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1784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8983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6159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854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5134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9039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166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05526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496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9D5A7-996A-4B51-AC55-644F4BC2EF4E}" type="datetimeFigureOut">
              <a:rPr lang="en-GB" smtClean="0"/>
              <a:t>14/09/2021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0A216-1D84-42CD-A4A4-B6E8B7F993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617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jpeg"/><Relationship Id="rId7" Type="http://schemas.openxmlformats.org/officeDocument/2006/relationships/hyperlink" Target="http://7brainstorming.blogspot.com/2014_05_04_archive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hyperlink" Target="https://myedmondsnews.com/2015/02/scene-in-edmonds-playtime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jmmnews.com/everyday-dramas-of-conscience/" TargetMode="External"/><Relationship Id="rId3" Type="http://schemas.openxmlformats.org/officeDocument/2006/relationships/image" Target="../media/image10.pn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deviantart.com/theguillotine3/art/Curly-Hair-png-584610974" TargetMode="External"/><Relationship Id="rId5" Type="http://schemas.openxmlformats.org/officeDocument/2006/relationships/image" Target="../media/image11.png"/><Relationship Id="rId4" Type="http://schemas.openxmlformats.org/officeDocument/2006/relationships/hyperlink" Target="http://scrapbee.deviantart.com/art/Eyes-See-You-1-171894520" TargetMode="External"/><Relationship Id="rId9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reaminginenglish-be.blogspot.com/2010/12/working-with-fairy-tales.html" TargetMode="External"/><Relationship Id="rId5" Type="http://schemas.openxmlformats.org/officeDocument/2006/relationships/image" Target="../media/image14.gif"/><Relationship Id="rId4" Type="http://schemas.openxmlformats.org/officeDocument/2006/relationships/hyperlink" Target="https://worldbuilding.stackexchange.com/questions/63587/why-are-there-no-toilets-on-the-starship-exciting-undertaking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endParaRPr lang="en-GB" altLang="en-US" sz="32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0818188"/>
              </p:ext>
            </p:extLst>
          </p:nvPr>
        </p:nvGraphicFramePr>
        <p:xfrm>
          <a:off x="179512" y="764704"/>
          <a:ext cx="2831976" cy="591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fermier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the farmer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pré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meadow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femme 	the wife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l'enfant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(m) 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the child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chien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dog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chat	the cat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souris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mouse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fromage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cheese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Sautez!	Jump!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Touchez le nez!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Touch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nose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!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Touchez la tête!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Touch your head!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Dites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'bonjour'!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Say 'hello'!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Dites 'au revoir'!  Say '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goodbye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'!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Frappez dans les mains!      </a:t>
                      </a:r>
                    </a:p>
                    <a:p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Clap your hands!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ballon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 a ball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corde à sauter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skipping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rope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vélo	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bicycle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trottinette         a scooter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balançoire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swing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toboggan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slide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bascule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seesaw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tourniquet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roundabout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chat	to play tag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au foot	to play football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balle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play catch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thèque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to play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rounders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sauter à la corde	to skip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faire la course	to race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cache-cache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to play hide-and-seek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aux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de mains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to play clapping games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611284"/>
              </p:ext>
            </p:extLst>
          </p:nvPr>
        </p:nvGraphicFramePr>
        <p:xfrm>
          <a:off x="3131840" y="3291480"/>
          <a:ext cx="2831976" cy="18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Give a spoken response to a simple written question using a single word answer.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Pronounce some common letter strings correctly.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Give an opinion in French with a visual prompt.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Repeat a couple of sentences, including talking about what they would like, using the first person.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Copy the main vocabulary with some mistakes.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866765"/>
              </p:ext>
            </p:extLst>
          </p:nvPr>
        </p:nvGraphicFramePr>
        <p:xfrm>
          <a:off x="6084168" y="764704"/>
          <a:ext cx="2952328" cy="4328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Qui est dans le pré?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Who is in the meadow?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pré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…is in the meadow.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Jacques a dit? 	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did Jacques say?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  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		      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   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aimes faire dans la cour?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do you like to do in the playground?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J'aime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	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I like...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À quoi tu aimes jouer?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do you like to play?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Où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aimes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Where do you like to play?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J’aime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 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I like to play...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9309106"/>
              </p:ext>
            </p:extLst>
          </p:nvPr>
        </p:nvGraphicFramePr>
        <p:xfrm>
          <a:off x="3103844" y="765376"/>
          <a:ext cx="2903984" cy="238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59906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1944078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jeux d'équipe	     team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games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jeux de société   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board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games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jeux vidéo	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video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games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dans le pré	  in 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meadow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à l'intérieur	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inside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dehors	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outside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dans la cour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in 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playground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garçon	a boy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ce soir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tonight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occupé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busy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Ennuyeux 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boring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écrire	to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write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3" name="Picture 4" descr="A group of people on a beach&#10;&#10;Description generated with very high confidence">
            <a:extLst>
              <a:ext uri="{FF2B5EF4-FFF2-40B4-BE49-F238E27FC236}">
                <a16:creationId xmlns:a16="http://schemas.microsoft.com/office/drawing/2014/main" id="{0E0DD619-6A79-4800-97B9-2D6B6DA7328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147544" y="5233422"/>
            <a:ext cx="1633235" cy="1267078"/>
          </a:xfrm>
          <a:prstGeom prst="rect">
            <a:avLst/>
          </a:prstGeom>
        </p:spPr>
      </p:pic>
      <p:pic>
        <p:nvPicPr>
          <p:cNvPr id="10" name="Picture 10" descr="A picture containing doll&#10;&#10;Description generated with very high confidence">
            <a:extLst>
              <a:ext uri="{FF2B5EF4-FFF2-40B4-BE49-F238E27FC236}">
                <a16:creationId xmlns:a16="http://schemas.microsoft.com/office/drawing/2014/main" id="{25761822-8DB9-46D9-948B-D428D903AD0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3912" y="5236146"/>
            <a:ext cx="1923941" cy="1367340"/>
          </a:xfrm>
          <a:prstGeom prst="rect">
            <a:avLst/>
          </a:prstGeom>
        </p:spPr>
      </p:pic>
      <p:pic>
        <p:nvPicPr>
          <p:cNvPr id="12" name="Picture 12">
            <a:extLst>
              <a:ext uri="{FF2B5EF4-FFF2-40B4-BE49-F238E27FC236}">
                <a16:creationId xmlns:a16="http://schemas.microsoft.com/office/drawing/2014/main" id="{B0DDAC45-23FB-4050-A21B-4D3FB11D690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7349556" y="5162660"/>
            <a:ext cx="1527524" cy="154073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A449312-C420-4756-B9E5-B46A3C84D556}"/>
              </a:ext>
            </a:extLst>
          </p:cNvPr>
          <p:cNvSpPr txBox="1"/>
          <p:nvPr/>
        </p:nvSpPr>
        <p:spPr>
          <a:xfrm>
            <a:off x="3200400" y="4800600"/>
            <a:ext cx="2743200" cy="317500"/>
          </a:xfrm>
          <a:prstGeom prst="rect">
            <a:avLst/>
          </a:prstGeom>
        </p:spPr>
        <p:txBody>
          <a:bodyPr anchor="t">
            <a:normAutofit fontScale="92500" lnSpcReduction="20000"/>
          </a:bodyPr>
          <a:lstStyle/>
          <a:p>
            <a:endParaRPr lang="en-US" dirty="0">
              <a:cs typeface="Calibri"/>
            </a:endParaRPr>
          </a:p>
        </p:txBody>
      </p:sp>
      <p:sp>
        <p:nvSpPr>
          <p:cNvPr id="11" name="Text Box 2">
            <a:extLst>
              <a:ext uri="{FF2B5EF4-FFF2-40B4-BE49-F238E27FC236}">
                <a16:creationId xmlns:a16="http://schemas.microsoft.com/office/drawing/2014/main" id="{FD5F1A19-9F91-5E4A-A33D-42B716D3DF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80478"/>
            <a:ext cx="8856984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1: Playtime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7D7EC84-5C18-354A-A157-B9FFA0E32C6B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9401" y="200480"/>
            <a:ext cx="445135" cy="45212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E5FE68A-89DF-AD49-95B3-21B37067AF56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893" y="220483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286253"/>
      </p:ext>
    </p:extLst>
  </p:cSld>
  <p:clrMapOvr>
    <a:masterClrMapping/>
  </p:clrMapOvr>
  <p:transition spd="slow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endParaRPr lang="en-GB" altLang="en-US" sz="32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3236126"/>
              </p:ext>
            </p:extLst>
          </p:nvPr>
        </p:nvGraphicFramePr>
        <p:xfrm>
          <a:off x="179512" y="676782"/>
          <a:ext cx="2831976" cy="6070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Where do you live?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maison	a house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appartement	a flat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village	a village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ville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town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grande ville	a city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chaumière	a cottage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ferme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farm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bois (m)	the woods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Your home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chambre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a bedroom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de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bains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   a bathroom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salon	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a living room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salle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manger a dining room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cuisine	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kitchen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jardin	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garden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balcon	  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balcony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rez-de-chaussée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ground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floor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premier étage	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the first floor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/>
                        <a:t>Your bedroom</a:t>
                      </a:r>
                    </a:p>
                    <a:p>
                      <a:endParaRPr lang="en-GB" sz="1000" dirty="0"/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lit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bed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chaise	a chair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table	a table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commode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chest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of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drawers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armoire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wardrobe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lampe	a light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télévision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television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rideaux (m)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curtains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moquette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carpet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1000" dirty="0"/>
                        <a:t>The kitchen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fenêtre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window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porte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door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poubelle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bin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four	an oven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bouilloire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kettle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grille-pain	a toaster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évier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sink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lave-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vaisselle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a dishwasher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2666333"/>
              </p:ext>
            </p:extLst>
          </p:nvPr>
        </p:nvGraphicFramePr>
        <p:xfrm>
          <a:off x="6144344" y="4231920"/>
          <a:ext cx="2831976" cy="243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a familiar sound when it is heard in a song.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Identify one or two key words from the story with support.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Copy out or repeat sentences which use numbers in simple descriptions.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Be able to repeat aloud full sentences about their homes and daily routines.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Write a word in French to respond to a spoken question.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Recognise sentences where the word order is different to English.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Identify an article with some help.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81081043"/>
              </p:ext>
            </p:extLst>
          </p:nvPr>
        </p:nvGraphicFramePr>
        <p:xfrm>
          <a:off x="6084168" y="764704"/>
          <a:ext cx="2952328" cy="3208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Où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habites-tu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	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Where do you live?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J’habite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	      I live in…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c’est?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	 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Qu'est-ce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qu'il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y 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ta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chambre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   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What is there in your bedroom?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Dans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chambre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,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y a...		         	In my bedroom, there’s…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qu'il y a dans la cuisine?		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there in the kitchen?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y a...	There’s...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fais chaque jour?	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do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do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each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day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1834769"/>
              </p:ext>
            </p:extLst>
          </p:nvPr>
        </p:nvGraphicFramePr>
        <p:xfrm>
          <a:off x="3103844" y="1138355"/>
          <a:ext cx="2903984" cy="36017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76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155908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  <a:p>
                      <a:r>
                        <a:rPr lang="en-GB" sz="1000" dirty="0"/>
                        <a:t>Daily routine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me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lève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	I get up.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me douche.	I shower.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prends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le petit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déjeuner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have breakfast.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vais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à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l'école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	I go to school.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prends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déjeuner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have lunch.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rentre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chez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moi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go home.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prends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un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goûter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	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 have an afternoon snack.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dîne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	I have dinner.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me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couche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	I go to bed.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  <a:p>
                      <a:r>
                        <a:rPr lang="en-GB" sz="1000" dirty="0" err="1"/>
                        <a:t>Garon</a:t>
                      </a:r>
                      <a:r>
                        <a:rPr lang="en-GB" sz="1000" dirty="0"/>
                        <a:t> the Giant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un château	a castle</a:t>
                      </a:r>
                    </a:p>
                    <a:p>
                      <a:r>
                        <a:rPr lang="en-GB" sz="1000" dirty="0"/>
                        <a:t>un </a:t>
                      </a:r>
                      <a:r>
                        <a:rPr lang="en-GB" sz="1000" dirty="0" err="1"/>
                        <a:t>nain</a:t>
                      </a:r>
                      <a:r>
                        <a:rPr lang="en-GB" sz="1000" dirty="0"/>
                        <a:t>	a gnome</a:t>
                      </a:r>
                    </a:p>
                    <a:p>
                      <a:r>
                        <a:rPr lang="en-GB" sz="1000" dirty="0"/>
                        <a:t>tout le monde	everyone</a:t>
                      </a:r>
                    </a:p>
                    <a:p>
                      <a:r>
                        <a:rPr lang="en-GB" sz="1000" dirty="0" err="1"/>
                        <a:t>ses</a:t>
                      </a:r>
                      <a:r>
                        <a:rPr lang="en-GB" sz="1000" dirty="0"/>
                        <a:t> </a:t>
                      </a:r>
                      <a:r>
                        <a:rPr lang="en-GB" sz="1000" dirty="0" err="1"/>
                        <a:t>amis</a:t>
                      </a:r>
                      <a:r>
                        <a:rPr lang="en-GB" sz="1000" dirty="0"/>
                        <a:t>	his friends</a:t>
                      </a:r>
                    </a:p>
                    <a:p>
                      <a:r>
                        <a:rPr lang="en-GB" sz="1000" dirty="0"/>
                        <a:t>faire </a:t>
                      </a:r>
                      <a:r>
                        <a:rPr lang="en-GB" sz="1000" dirty="0" err="1"/>
                        <a:t>une</a:t>
                      </a:r>
                      <a:r>
                        <a:rPr lang="en-GB" sz="1000" dirty="0"/>
                        <a:t> fête	to have a party</a:t>
                      </a:r>
                    </a:p>
                    <a:p>
                      <a:r>
                        <a:rPr lang="en-GB" sz="1000" dirty="0" err="1"/>
                        <a:t>s'effondrer</a:t>
                      </a:r>
                      <a:r>
                        <a:rPr lang="en-GB" sz="1000" dirty="0"/>
                        <a:t>	to fall down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1030" name="Picture 6" descr="Image result for garden clipart">
            <a:extLst>
              <a:ext uri="{FF2B5EF4-FFF2-40B4-BE49-F238E27FC236}">
                <a16:creationId xmlns:a16="http://schemas.microsoft.com/office/drawing/2014/main" id="{C2BDDF4B-4107-4744-AD7D-8048908A76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4805" y="4845636"/>
            <a:ext cx="1441624" cy="1448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rooms of the house clipart">
            <a:extLst>
              <a:ext uri="{FF2B5EF4-FFF2-40B4-BE49-F238E27FC236}">
                <a16:creationId xmlns:a16="http://schemas.microsoft.com/office/drawing/2014/main" id="{60F43647-83C9-4776-B29F-213100BCAD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5836" y="4845636"/>
            <a:ext cx="1529693" cy="1448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93134035-DE99-9A4F-8D18-F3421428CE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74119"/>
            <a:ext cx="8856984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2: My Home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FAC486F-3BD8-A647-BBBB-CF53D1E02802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61" y="153908"/>
            <a:ext cx="445135" cy="4521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C5CCD91-CF77-4849-A81F-F8D18ACA8F6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4120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91078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endParaRPr lang="en-GB" altLang="en-US" sz="32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7552556"/>
              </p:ext>
            </p:extLst>
          </p:nvPr>
        </p:nvGraphicFramePr>
        <p:xfrm>
          <a:off x="323528" y="649833"/>
          <a:ext cx="2831976" cy="58208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00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1896">
                  <a:extLst>
                    <a:ext uri="{9D8B030D-6E8A-4147-A177-3AD203B41FA5}">
                      <a16:colId xmlns:a16="http://schemas.microsoft.com/office/drawing/2014/main" val="2736325542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13336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Week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1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Money and shopping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un euro</a:t>
                      </a:r>
                      <a:r>
                        <a:rPr lang="es-ES_tradnl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(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one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 euro)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un euro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vingt</a:t>
                      </a:r>
                      <a:r>
                        <a:rPr lang="es-ES_tradnl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(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one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 euro </a:t>
                      </a:r>
                      <a:r>
                        <a:rPr lang="es-ES_tradnl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twenty</a:t>
                      </a:r>
                      <a:r>
                        <a:rPr lang="es-ES_tradnl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deux euros 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two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euros)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deux euros cinquante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two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euros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fifty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cinquante centimes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fifty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cents)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trop cher 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too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expensive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très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bien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(very good)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3336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Week 2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Places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magasins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(m)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some shops)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église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church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supermarché 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supermarket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centre de loisirs 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leisure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centre)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théâtre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theatre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gare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train station)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rivière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(a river)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jardin public (a public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garden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musée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(a museum)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439653"/>
                  </a:ext>
                </a:extLst>
              </a:tr>
              <a:tr h="1213336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Week 3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Directions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gare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-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the train station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piscine - 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swimming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pool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continuez tout droit -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go straight on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tournez à gauche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-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turn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left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tournez à droite -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turn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right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prenez la première rue à gauche -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take the first street on the left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prenez la deuxième rue à droite -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take the second street on the right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Voilà - there you are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84485144"/>
                  </a:ext>
                </a:extLst>
              </a:tr>
              <a:tr h="1213336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Week 4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Shops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boucherie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-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the butcher's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boulangerie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- the baker's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patisserie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- the cake shop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confiserie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- the sweet shop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marché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-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market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banque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-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bank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pharmacie - 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chemist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poissonnerie - the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fishmonger's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844035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6926175"/>
              </p:ext>
            </p:extLst>
          </p:nvPr>
        </p:nvGraphicFramePr>
        <p:xfrm>
          <a:off x="3203848" y="658977"/>
          <a:ext cx="2831976" cy="49294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20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39888">
                  <a:extLst>
                    <a:ext uri="{9D8B030D-6E8A-4147-A177-3AD203B41FA5}">
                      <a16:colId xmlns:a16="http://schemas.microsoft.com/office/drawing/2014/main" val="4222160590"/>
                    </a:ext>
                  </a:extLst>
                </a:gridCol>
              </a:tblGrid>
              <a:tr h="353323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13293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dirty="0"/>
                        <a:t>Week 5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dirty="0"/>
                        <a:t>Items to buy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CD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(a CD)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jeu vidéo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(a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video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game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livre (a book)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 magazine (a magazine)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boisson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(a drink)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glace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(an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ice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des vêtements (m)  (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some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clothes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tablette de chocolat (a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chocolate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bar)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carte d'anniversaire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birthday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card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71814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900" dirty="0"/>
                        <a:t>Week 6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une animalerie</a:t>
                      </a:r>
                      <a:r>
                        <a:rPr lang="fr-FR" sz="900" kern="1200" baseline="0" dirty="0">
                          <a:solidFill>
                            <a:schemeClr val="dk1"/>
                          </a:solidFill>
                          <a:effectLst/>
                        </a:rPr>
                        <a:t>  (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 pet shop)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marchand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     (the shopkeeper)</a:t>
                      </a: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il trouve	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he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finds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il vend	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he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sells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il saute	       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he</a:t>
                      </a:r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 jumps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se cacher	        to </a:t>
                      </a:r>
                      <a:r>
                        <a:rPr lang="fr-FR" sz="900" kern="1200" dirty="0" err="1">
                          <a:solidFill>
                            <a:schemeClr val="dk1"/>
                          </a:solidFill>
                          <a:effectLst/>
                        </a:rPr>
                        <a:t>hide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900" kern="1200" dirty="0">
                          <a:solidFill>
                            <a:schemeClr val="dk1"/>
                          </a:solidFill>
                          <a:effectLst/>
                        </a:rPr>
                        <a:t>Arrête!	        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Stop!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fâché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        angry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6267549"/>
                  </a:ext>
                </a:extLst>
              </a:tr>
              <a:tr h="331439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dirty="0">
                          <a:solidFill>
                            <a:schemeClr val="bg1"/>
                          </a:solidFill>
                        </a:rPr>
                        <a:t>Sticky Knowledge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3768731"/>
                  </a:ext>
                </a:extLst>
              </a:tr>
              <a:tr h="331439">
                <a:tc gridSpan="2"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Understand simple directions when prompted with images or gestures.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Say and write something about where they live, with help.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Understand simple prices when given visual prompts.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Read along with a story as it is read out in class.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Play French word games, including forming simple sentences with verbal prompts.</a:t>
                      </a:r>
                      <a:endParaRPr lang="en-GB" sz="9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62421150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0638229"/>
              </p:ext>
            </p:extLst>
          </p:nvPr>
        </p:nvGraphicFramePr>
        <p:xfrm>
          <a:off x="6084168" y="649833"/>
          <a:ext cx="2831976" cy="58704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4943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4320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Ça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coûte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combien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How much does it cost?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Ça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coûte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It costs…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7461356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qu'il y a dans ta ville?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What is there in your town?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4468879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y a…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There is… / There are…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68732135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Où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…?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Where is… 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540599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What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22340974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6854983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vous désirez?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would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1432167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voudrais…, s'il vous plaît.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 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would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…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please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295087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Ça coûte combien?  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How much does it cost?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7527311"/>
                  </a:ext>
                </a:extLst>
              </a:tr>
              <a:tr h="3594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>
                          <a:solidFill>
                            <a:schemeClr val="bg1"/>
                          </a:solidFill>
                        </a:rPr>
                        <a:t>Cultural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96586740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dirty="0"/>
                        <a:t>Identifies France on a map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8015453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dirty="0"/>
                        <a:t>Names other French speaking countries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85082454"/>
                  </a:ext>
                </a:extLst>
              </a:tr>
              <a:tr h="3901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000" dirty="0"/>
                        <a:t>Recognises</a:t>
                      </a:r>
                      <a:r>
                        <a:rPr lang="en-GB" sz="1000" baseline="0" dirty="0"/>
                        <a:t> flags of French speaking countries around the world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6631818"/>
                  </a:ext>
                </a:extLst>
              </a:tr>
            </a:tbl>
          </a:graphicData>
        </a:graphic>
      </p:graphicFrame>
      <p:pic>
        <p:nvPicPr>
          <p:cNvPr id="2050" name="Picture 2" descr="Image result for euro coins">
            <a:extLst>
              <a:ext uri="{FF2B5EF4-FFF2-40B4-BE49-F238E27FC236}">
                <a16:creationId xmlns:a16="http://schemas.microsoft.com/office/drawing/2014/main" id="{3D50FAE3-9C7B-480D-A443-E4A03981E3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5588391"/>
            <a:ext cx="1024803" cy="882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Image result for supermarket clipart">
            <a:extLst>
              <a:ext uri="{FF2B5EF4-FFF2-40B4-BE49-F238E27FC236}">
                <a16:creationId xmlns:a16="http://schemas.microsoft.com/office/drawing/2014/main" id="{3BF628AD-BFBB-4667-8E4B-3F71505D0E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1021" y="5641340"/>
            <a:ext cx="1024803" cy="829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Image result for left and right clipart">
            <a:extLst>
              <a:ext uri="{FF2B5EF4-FFF2-40B4-BE49-F238E27FC236}">
                <a16:creationId xmlns:a16="http://schemas.microsoft.com/office/drawing/2014/main" id="{284CC8F9-1384-4ED2-B596-2EC11E032C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2189" y="5842345"/>
            <a:ext cx="753162" cy="368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912DF545-A852-C14A-8475-4EEB453609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113903"/>
            <a:ext cx="8592616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3: My Town 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3CEB332-FF13-F44D-AC4A-A078AC37975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8465" y="133905"/>
            <a:ext cx="445135" cy="4521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993E54E-5AC6-4545-AEBD-85881CE9C218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957" y="153908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5364657"/>
      </p:ext>
    </p:extLst>
  </p:cSld>
  <p:clrMapOvr>
    <a:masterClrMapping/>
  </p:clrMapOvr>
  <p:transition spd="slow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endParaRPr lang="en-GB" altLang="en-US" sz="32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3265703"/>
              </p:ext>
            </p:extLst>
          </p:nvPr>
        </p:nvGraphicFramePr>
        <p:xfrm>
          <a:off x="179512" y="764704"/>
          <a:ext cx="2831976" cy="591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What are you like?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bleus	blue eyes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verts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green eyes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marron	brown eyes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noisette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hazel eyes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grand	I'm tall (male)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grande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I'm tall (female)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petit	I'm short (male)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petite	I'm short (female)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Hair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cheveux blonds        blonde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cheveux bruns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brown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cheveux roux 	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ginger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cheveux noirs	          black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cheveux gris	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grey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mon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ami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my friend (male)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mon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amie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my friend (female)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/>
                        <a:t>We are all different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cheveux raides        straight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cheveux bouclés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curly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cheveux ondulés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wavy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cheveux courts        short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cheveux longs          long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oreilles percées (f)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pierced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ears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les joues rouges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red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cheeks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taches de rousseur (f)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freckles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lunettes                   glasses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1000" dirty="0"/>
                        <a:t>The fairy and the pirate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fée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fairy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pirate	the pirate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gros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fat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mince	thin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gentil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friendly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mauvais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nasty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content	happy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triste	sad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intelligent	intelligent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stupide 	stupid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781053"/>
              </p:ext>
            </p:extLst>
          </p:nvPr>
        </p:nvGraphicFramePr>
        <p:xfrm>
          <a:off x="3125909" y="4154815"/>
          <a:ext cx="2831976" cy="18290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3197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9905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429956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Be able to recognise subject pronouns, given some visual prompts.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Repeat sentences using some common verbs.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Describe others using short phrases when given visual aids.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Copy down plural nouns with the correct articles.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Summarise in English a character from a story.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9375602"/>
              </p:ext>
            </p:extLst>
          </p:nvPr>
        </p:nvGraphicFramePr>
        <p:xfrm>
          <a:off x="6084168" y="764704"/>
          <a:ext cx="2952328" cy="48847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comment?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are you like?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yeux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 have … eyes.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suis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I’m…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Ton ami a les cheveux de quelle couleur?</a:t>
                      </a:r>
                    </a:p>
                    <a:p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colour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does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friend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(male) have?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Ton amie a les cheveux de quelle couleur?</a:t>
                      </a:r>
                    </a:p>
                    <a:p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colour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does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your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friend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(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female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) have?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a les cheveux…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He has …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Elle a les cheveux…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She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has …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hair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est comment?	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What’s he like?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Elle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comment?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What’s she like?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Il a ... / Elle a…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He has... / She has…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fée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comment?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What’s the fairy like? 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pirate est comment?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What’s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the pirate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like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948899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Elle est... 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She’s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Il est…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He’s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4769569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tu portes?	</a:t>
                      </a:r>
                      <a:b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are you wearing?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949750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porte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I’m wearing...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24760206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3741543"/>
              </p:ext>
            </p:extLst>
          </p:nvPr>
        </p:nvGraphicFramePr>
        <p:xfrm>
          <a:off x="3089905" y="764704"/>
          <a:ext cx="2903984" cy="3296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76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155908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 dirty="0"/>
                        <a:t>Lesson 5</a:t>
                      </a:r>
                    </a:p>
                    <a:p>
                      <a:r>
                        <a:rPr lang="en-GB" sz="1000" dirty="0"/>
                        <a:t>I am wearing …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robe  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dress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pantalon 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trousers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jean 	jeans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pull 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jumper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un tee-shirt 	a T-shirt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chemise 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shirt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jupe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skirt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chaussures (f) 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shoes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chaussettes (f)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socks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chapeau 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hat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 dirty="0"/>
                        <a:t>Lesson 6</a:t>
                      </a:r>
                    </a:p>
                    <a:p>
                      <a:r>
                        <a:rPr lang="en-GB" sz="1000" dirty="0"/>
                        <a:t>The sad frog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err="1"/>
                        <a:t>une</a:t>
                      </a:r>
                      <a:r>
                        <a:rPr lang="en-GB" sz="1000" dirty="0"/>
                        <a:t> </a:t>
                      </a:r>
                      <a:r>
                        <a:rPr lang="en-GB" sz="1000" dirty="0" err="1"/>
                        <a:t>grenouille</a:t>
                      </a:r>
                      <a:r>
                        <a:rPr lang="en-GB" sz="1000" dirty="0"/>
                        <a:t> 	a frog</a:t>
                      </a:r>
                    </a:p>
                    <a:p>
                      <a:r>
                        <a:rPr lang="en-GB" sz="1000" dirty="0"/>
                        <a:t>un serpent 	a snake</a:t>
                      </a:r>
                    </a:p>
                    <a:p>
                      <a:r>
                        <a:rPr lang="en-GB" sz="1000" dirty="0" err="1"/>
                        <a:t>une</a:t>
                      </a:r>
                      <a:r>
                        <a:rPr lang="en-GB" sz="1000" dirty="0"/>
                        <a:t> fête 	a party</a:t>
                      </a:r>
                    </a:p>
                    <a:p>
                      <a:r>
                        <a:rPr lang="en-GB" sz="1000" dirty="0"/>
                        <a:t>triste 	sad</a:t>
                      </a:r>
                    </a:p>
                    <a:p>
                      <a:r>
                        <a:rPr lang="en-GB" sz="1000" dirty="0" err="1"/>
                        <a:t>gentil</a:t>
                      </a:r>
                      <a:r>
                        <a:rPr lang="en-GB" sz="1000" dirty="0"/>
                        <a:t>	friendly</a:t>
                      </a:r>
                    </a:p>
                    <a:p>
                      <a:r>
                        <a:rPr lang="en-GB" sz="1000" dirty="0" err="1"/>
                        <a:t>camouflé</a:t>
                      </a:r>
                      <a:r>
                        <a:rPr lang="en-GB" sz="1000" dirty="0"/>
                        <a:t> 	camouflaged</a:t>
                      </a:r>
                    </a:p>
                    <a:p>
                      <a:r>
                        <a:rPr lang="en-GB" sz="1000" dirty="0" err="1"/>
                        <a:t>gober</a:t>
                      </a:r>
                      <a:r>
                        <a:rPr lang="en-GB" sz="1000" dirty="0"/>
                        <a:t> 	to swallow whole</a:t>
                      </a:r>
                    </a:p>
                    <a:p>
                      <a:r>
                        <a:rPr lang="en-GB" sz="1000" dirty="0" err="1"/>
                        <a:t>cracher</a:t>
                      </a:r>
                      <a:r>
                        <a:rPr lang="en-GB" sz="1000" dirty="0"/>
                        <a:t> 	to spit out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3" name="Picture 4" descr="A picture containing light&#10;&#10;Description generated with very high confidence">
            <a:extLst>
              <a:ext uri="{FF2B5EF4-FFF2-40B4-BE49-F238E27FC236}">
                <a16:creationId xmlns:a16="http://schemas.microsoft.com/office/drawing/2014/main" id="{86E36DB2-385D-4BE7-ACF6-EFE07E23FB7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200399" y="6037809"/>
            <a:ext cx="1368958" cy="640803"/>
          </a:xfrm>
          <a:prstGeom prst="rect">
            <a:avLst/>
          </a:prstGeom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D1C6BF8E-53D5-4B4B-BE22-E852ABE7AFC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659473" y="6037809"/>
            <a:ext cx="1754278" cy="640803"/>
          </a:xfrm>
          <a:prstGeom prst="rect">
            <a:avLst/>
          </a:prstGeom>
        </p:spPr>
      </p:pic>
      <p:pic>
        <p:nvPicPr>
          <p:cNvPr id="14" name="Picture 14" descr="A picture containing indoor, table, small, bed&#10;&#10;Description generated with very high confidence">
            <a:extLst>
              <a:ext uri="{FF2B5EF4-FFF2-40B4-BE49-F238E27FC236}">
                <a16:creationId xmlns:a16="http://schemas.microsoft.com/office/drawing/2014/main" id="{6526AE89-1F5E-44E7-9500-7A320E59E89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837473B0-CC2E-450A-ABE3-18F120FF3D39}">
                <a1611:picAttrSrcUrl xmlns:a1611="http://schemas.microsoft.com/office/drawing/2016/11/main" r:id="rId8"/>
              </a:ext>
            </a:extLst>
          </a:blip>
          <a:stretch>
            <a:fillRect/>
          </a:stretch>
        </p:blipFill>
        <p:spPr>
          <a:xfrm>
            <a:off x="6503867" y="5723833"/>
            <a:ext cx="2426067" cy="880879"/>
          </a:xfrm>
          <a:prstGeom prst="rect">
            <a:avLst/>
          </a:prstGeom>
        </p:spPr>
      </p:pic>
      <p:sp>
        <p:nvSpPr>
          <p:cNvPr id="11" name="Text Box 2">
            <a:extLst>
              <a:ext uri="{FF2B5EF4-FFF2-40B4-BE49-F238E27FC236}">
                <a16:creationId xmlns:a16="http://schemas.microsoft.com/office/drawing/2014/main" id="{17335D64-1941-8144-8C4A-3076B1D7E0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75096"/>
            <a:ext cx="8856984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4: Describing People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CC6B99F-C684-424D-914F-D9B8DDDC87C2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61" y="215101"/>
            <a:ext cx="445135" cy="4521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E4F678F-7E1B-6E44-A300-B36EABA69728}"/>
              </a:ext>
            </a:extLst>
          </p:cNvPr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35313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5732377"/>
      </p:ext>
    </p:extLst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150505"/>
              </p:ext>
            </p:extLst>
          </p:nvPr>
        </p:nvGraphicFramePr>
        <p:xfrm>
          <a:off x="179512" y="646451"/>
          <a:ext cx="2831976" cy="59450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8366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37239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My face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visage	the face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l'œil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(m)                 the eye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yeux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(m)	the eyes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nez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nose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joue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cheek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l'oreille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	the ear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bouche	the mouth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les dents (f)	the teeth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37239">
                <a:tc>
                  <a:txBody>
                    <a:bodyPr/>
                    <a:lstStyle/>
                    <a:p>
                      <a:r>
                        <a:rPr lang="en-GB" sz="1000"/>
                        <a:t>Lesson</a:t>
                      </a:r>
                      <a:r>
                        <a:rPr lang="en-GB" sz="1000" baseline="0"/>
                        <a:t> 2</a:t>
                      </a:r>
                    </a:p>
                    <a:p>
                      <a:r>
                        <a:rPr lang="en-GB" sz="1000" baseline="0"/>
                        <a:t>What are you doing?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cours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run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j'écris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write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read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parle	I talk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j'écoute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listen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nage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swim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marche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walk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je peins	I paint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892168">
                <a:tc>
                  <a:txBody>
                    <a:bodyPr/>
                    <a:lstStyle/>
                    <a:p>
                      <a:r>
                        <a:rPr lang="en-GB" sz="1000"/>
                        <a:t>Lesson 3</a:t>
                      </a:r>
                    </a:p>
                    <a:p>
                      <a:r>
                        <a:rPr lang="en-GB" sz="1000"/>
                        <a:t>It hurts </a:t>
                      </a:r>
                    </a:p>
                    <a:p>
                      <a:endParaRPr lang="en-GB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à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la tête.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have a headache.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 au bras.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My arm is hurting.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à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l'oreille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 		I have earache.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 au pied.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My foot is hurting.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 au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ventre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	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 have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stomachache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 au dos.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have backache.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 au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genou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	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My knee is hurting.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 au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doigt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	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My finger is hurting.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 aux dents.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have toothache.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9704285"/>
              </p:ext>
            </p:extLst>
          </p:nvPr>
        </p:nvGraphicFramePr>
        <p:xfrm>
          <a:off x="6084169" y="4564109"/>
          <a:ext cx="2952328" cy="2027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42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653073">
                <a:tc>
                  <a:txBody>
                    <a:bodyPr/>
                    <a:lstStyle/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Be able to recognise articles and understand that they signify the gender of a noun.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Pronounce articles clearly when speaking and spell them correctly when writing.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Read a French rhyme with some help with unfamiliar vocabulary.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Repeat sentences that use adjectives to describe things.</a:t>
                      </a:r>
                    </a:p>
                    <a:p>
                      <a:pPr marL="0" lvl="0" indent="0">
                        <a:buFont typeface="Arial" panose="020B0604020202020204" pitchFamily="34" charset="0"/>
                        <a:buNone/>
                      </a:pPr>
                      <a:r>
                        <a:rPr lang="en-GB" sz="1000" dirty="0"/>
                        <a:t>•</a:t>
                      </a:r>
                      <a:r>
                        <a:rPr lang="en-GB" sz="1000" baseline="0" dirty="0"/>
                        <a:t>  </a:t>
                      </a:r>
                      <a:r>
                        <a:rPr lang="en-GB" sz="1000" dirty="0"/>
                        <a:t>Pick out some subject pronouns when reading, with assistance.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82043"/>
              </p:ext>
            </p:extLst>
          </p:nvPr>
        </p:nvGraphicFramePr>
        <p:xfrm>
          <a:off x="6084168" y="646451"/>
          <a:ext cx="2952328" cy="383681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77391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8841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  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8841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C’est… / Ce sont...          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It’s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 /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They’re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...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8841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Qu'est-ce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que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fais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matin /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cet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après-midi? 	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are you doing this morning / this afternoon?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408841"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Ce matin /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Cet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après-midi, je…	  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This morning… / This afternoon, I’m…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408841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Où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as-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mal?   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Where does it hurt?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408841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mal...	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             My… is hurting. / I have… ache.</a:t>
                      </a:r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515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qui?	Who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515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C'est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	It’s...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515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     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What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5159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C'est…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It’s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9709874"/>
              </p:ext>
            </p:extLst>
          </p:nvPr>
        </p:nvGraphicFramePr>
        <p:xfrm>
          <a:off x="3090630" y="646451"/>
          <a:ext cx="2903984" cy="4455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48076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155908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/>
                        <a:t>Lesson 4</a:t>
                      </a:r>
                    </a:p>
                    <a:p>
                      <a:r>
                        <a:rPr lang="en-GB" sz="1000"/>
                        <a:t>Fairy tales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prince	the prince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l'ogre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(m)	the ogre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Cendrillon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Cinderella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l'ours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(m)	the bear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loup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wolf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grand-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mère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the grandmother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grenouille	the frog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la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méchante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belle-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mère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the wicked stepmother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Petit Chaperon rouge	</a:t>
                      </a:r>
                    </a:p>
                    <a:p>
                      <a:r>
                        <a:rPr lang="en-GB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             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Little Red Riding Hood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07540070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1000"/>
                        <a:t>Lesson 5</a:t>
                      </a:r>
                    </a:p>
                    <a:p>
                      <a:r>
                        <a:rPr lang="en-GB" sz="1000"/>
                        <a:t>Where do they live?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maison	a house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chaumière	a cottage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forêt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forest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palais	a palace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château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castle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grotte	a cave</a:t>
                      </a: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marais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swamp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pont	a bridge	</a:t>
                      </a:r>
                      <a:endParaRPr lang="fr-FR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1000"/>
                        <a:t>Lesson 6</a:t>
                      </a:r>
                    </a:p>
                    <a:p>
                      <a:r>
                        <a:rPr lang="en-GB" sz="1000"/>
                        <a:t>Little Red Riding Hood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un coup de pied	a kick</a:t>
                      </a:r>
                    </a:p>
                    <a:p>
                      <a:r>
                        <a:rPr lang="en-GB" sz="1000" dirty="0" err="1"/>
                        <a:t>affamé</a:t>
                      </a:r>
                      <a:r>
                        <a:rPr lang="en-GB" sz="1000" dirty="0"/>
                        <a:t>	hungry	</a:t>
                      </a:r>
                    </a:p>
                    <a:p>
                      <a:r>
                        <a:rPr lang="en-GB" sz="1000" dirty="0" err="1"/>
                        <a:t>apporter</a:t>
                      </a:r>
                      <a:r>
                        <a:rPr lang="en-GB" sz="1000" dirty="0"/>
                        <a:t>	to take</a:t>
                      </a:r>
                    </a:p>
                    <a:p>
                      <a:r>
                        <a:rPr lang="en-GB" sz="1000" dirty="0" err="1"/>
                        <a:t>frapper</a:t>
                      </a:r>
                      <a:r>
                        <a:rPr lang="en-GB" sz="1000" dirty="0"/>
                        <a:t>	to knock</a:t>
                      </a:r>
                    </a:p>
                    <a:p>
                      <a:r>
                        <a:rPr lang="en-GB" sz="1000" dirty="0"/>
                        <a:t>entendre	to hear</a:t>
                      </a:r>
                    </a:p>
                    <a:p>
                      <a:r>
                        <a:rPr lang="en-GB" sz="1000" dirty="0" err="1"/>
                        <a:t>voir</a:t>
                      </a:r>
                      <a:r>
                        <a:rPr lang="en-GB" sz="1000" dirty="0"/>
                        <a:t>	to see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3" name="Picture 4" descr="A picture containing drawing&#10;&#10;Description generated with very high confidence">
            <a:extLst>
              <a:ext uri="{FF2B5EF4-FFF2-40B4-BE49-F238E27FC236}">
                <a16:creationId xmlns:a16="http://schemas.microsoft.com/office/drawing/2014/main" id="{2194F0D8-E333-43E6-9AA4-A588E4343FE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3107187" y="5366593"/>
            <a:ext cx="1079684" cy="934662"/>
          </a:xfrm>
          <a:prstGeom prst="rect">
            <a:avLst/>
          </a:prstGeom>
        </p:spPr>
      </p:pic>
      <p:pic>
        <p:nvPicPr>
          <p:cNvPr id="10" name="Picture 10" descr="A picture containing text, queen, box, room&#10;&#10;Description generated with very high confidence">
            <a:extLst>
              <a:ext uri="{FF2B5EF4-FFF2-40B4-BE49-F238E27FC236}">
                <a16:creationId xmlns:a16="http://schemas.microsoft.com/office/drawing/2014/main" id="{4A7BBEDF-F9E2-42AC-98D3-848CFE82B15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4243174" y="5329017"/>
            <a:ext cx="1646450" cy="1009813"/>
          </a:xfrm>
          <a:prstGeom prst="rect">
            <a:avLst/>
          </a:prstGeom>
        </p:spPr>
      </p:pic>
      <p:sp>
        <p:nvSpPr>
          <p:cNvPr id="9" name="Text Box 2">
            <a:extLst>
              <a:ext uri="{FF2B5EF4-FFF2-40B4-BE49-F238E27FC236}">
                <a16:creationId xmlns:a16="http://schemas.microsoft.com/office/drawing/2014/main" id="{D92EAD8C-1A0A-9243-A31B-344A19C37973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 bwMode="auto">
          <a:xfrm>
            <a:off x="179512" y="113903"/>
            <a:ext cx="8856984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4</a:t>
            </a:r>
            <a:r>
              <a:rPr lang="en-GB" sz="1800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Term 5: The Body </a:t>
            </a:r>
            <a:endParaRPr lang="en-GB" sz="110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599441F-03B0-EC42-9202-BA54741D0530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1361" y="153908"/>
            <a:ext cx="445135" cy="4521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D1A5F30D-1C22-3846-AA39-23DFFC088500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4120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365131"/>
      </p:ext>
    </p:extLst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 txBox="1">
            <a:spLocks noGrp="1" noChangeArrowheads="1"/>
          </p:cNvSpPr>
          <p:nvPr>
            <p:ph type="title"/>
          </p:nvPr>
        </p:nvSpPr>
        <p:spPr>
          <a:xfrm>
            <a:off x="644525" y="179388"/>
            <a:ext cx="7886700" cy="492125"/>
          </a:xfrm>
        </p:spPr>
        <p:txBody>
          <a:bodyPr anchorCtr="1">
            <a:normAutofit fontScale="90000"/>
          </a:bodyPr>
          <a:lstStyle/>
          <a:p>
            <a:pPr algn="ctr" eaLnBrk="1" hangingPunct="1"/>
            <a:endParaRPr lang="en-GB" altLang="en-US" sz="3200" b="1" dirty="0">
              <a:solidFill>
                <a:schemeClr val="accent2">
                  <a:lumMod val="75000"/>
                </a:schemeClr>
              </a:solidFill>
              <a:latin typeface="Century Gothic" panose="020B0502020202020204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6982437"/>
              </p:ext>
            </p:extLst>
          </p:nvPr>
        </p:nvGraphicFramePr>
        <p:xfrm>
          <a:off x="179512" y="764704"/>
          <a:ext cx="2831976" cy="5918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375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82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7232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1</a:t>
                      </a:r>
                    </a:p>
                    <a:p>
                      <a:r>
                        <a:rPr lang="en-GB" sz="1000" baseline="0" dirty="0"/>
                        <a:t>Sports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foot	   football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tennis	   tennis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tennis de table	   table tennis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basket	   basketball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cricket	   cricket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rugby	   rugby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dirty="0"/>
                        <a:t>Lesson</a:t>
                      </a:r>
                      <a:r>
                        <a:rPr lang="en-GB" sz="1000" baseline="0" dirty="0"/>
                        <a:t> 2</a:t>
                      </a:r>
                    </a:p>
                    <a:p>
                      <a:r>
                        <a:rPr lang="en-GB" sz="1000" baseline="0" dirty="0"/>
                        <a:t>Which sport do you like doing?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danse	dancing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la natation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swimming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le vélo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cycling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l'équitation (f)	horse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riding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skate	skateboarding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surf	surfing</a:t>
                      </a:r>
                    </a:p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l'escalade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(f)	climbing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le footing	jogging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3</a:t>
                      </a:r>
                    </a:p>
                    <a:p>
                      <a:r>
                        <a:rPr lang="en-GB" sz="1000" dirty="0"/>
                        <a:t>At the stadium</a:t>
                      </a:r>
                    </a:p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stade	a stadium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équipe	a team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joueur de foot	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football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player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directeur	a manager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terrain	a pitch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arbitre	a referee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ballon de foot	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football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sifflet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whistle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spectateur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spectator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60216">
                <a:tc>
                  <a:txBody>
                    <a:bodyPr/>
                    <a:lstStyle/>
                    <a:p>
                      <a:r>
                        <a:rPr lang="en-GB" sz="1000" dirty="0"/>
                        <a:t>Lesson 4</a:t>
                      </a:r>
                    </a:p>
                    <a:p>
                      <a:r>
                        <a:rPr lang="en-GB" sz="900" dirty="0"/>
                        <a:t>Wimbledon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court	a court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raquette	a racket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joueur de tennis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tennis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player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arbitre	an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umpire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spectateur	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spectator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 ramasseur de balles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ball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boy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une balle de tennis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a tennis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ball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des fraises (f) à la crème</a:t>
                      </a:r>
                    </a:p>
                    <a:p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              </a:t>
                      </a:r>
                      <a:r>
                        <a:rPr lang="fr-FR" sz="1000" kern="1200" baseline="0" dirty="0" err="1">
                          <a:solidFill>
                            <a:schemeClr val="dk1"/>
                          </a:solidFill>
                          <a:effectLst/>
                        </a:rPr>
                        <a:t>strawberries</a:t>
                      </a:r>
                      <a:r>
                        <a:rPr lang="fr-FR" sz="1000" kern="1200" baseline="0" dirty="0">
                          <a:solidFill>
                            <a:schemeClr val="dk1"/>
                          </a:solidFill>
                          <a:effectLst/>
                        </a:rPr>
                        <a:t> and </a:t>
                      </a:r>
                      <a:r>
                        <a:rPr lang="fr-FR" sz="1000" kern="1200" baseline="0" dirty="0" err="1">
                          <a:solidFill>
                            <a:schemeClr val="dk1"/>
                          </a:solidFill>
                          <a:effectLst/>
                        </a:rPr>
                        <a:t>cream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4593224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5351216"/>
              </p:ext>
            </p:extLst>
          </p:nvPr>
        </p:nvGraphicFramePr>
        <p:xfrm>
          <a:off x="3103704" y="3646203"/>
          <a:ext cx="2903984" cy="1706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39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9375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Sticky Knowledge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304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I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dentify an article in a spoken sentence, with some support.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Give words or phrases to say which sports they like.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Use a bilingual dictionary with guidance to look up words.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Follow a model with some assistance to write sentences in the first person.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Recognise some sentences which have a different word order.</a:t>
                      </a:r>
                      <a:endParaRPr lang="en-GB" sz="9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83114526"/>
              </p:ext>
            </p:extLst>
          </p:nvPr>
        </p:nvGraphicFramePr>
        <p:xfrm>
          <a:off x="6084168" y="764704"/>
          <a:ext cx="2952328" cy="472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523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Questions and Answers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312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Tu joues à quel sport?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sport do you play?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Je joue au…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play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Tu aimes faire quel sport?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Which sport do you like doing?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19620211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J'aime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(faire)…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 like (doing)...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8023077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	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6399306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  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It’s…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18710244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Qu'est-ce que c'est?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	 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What is it?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37161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C’est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... / Ce </a:t>
                      </a: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sont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</a:p>
                    <a:p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       	 It’s... / They’re…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8645492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Tu</a:t>
                      </a: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 sais…?	</a:t>
                      </a:r>
                      <a:b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</a:br>
                      <a:r>
                        <a:rPr lang="en-GB" sz="1000" kern="1200" dirty="0">
                          <a:solidFill>
                            <a:schemeClr val="dk1"/>
                          </a:solidFill>
                          <a:effectLst/>
                        </a:rPr>
                        <a:t>	Can you...?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15427418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Oui, je sais…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Yes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, 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can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 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7356663"/>
                  </a:ext>
                </a:extLst>
              </a:tr>
              <a:tr h="216024">
                <a:tc>
                  <a:txBody>
                    <a:bodyPr/>
                    <a:lstStyle/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Non, je ne sais pas…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</a:endParaRPr>
                    </a:p>
                    <a:p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	No, I </a:t>
                      </a:r>
                      <a:r>
                        <a:rPr lang="fr-FR" sz="1000" kern="1200" dirty="0" err="1">
                          <a:solidFill>
                            <a:schemeClr val="dk1"/>
                          </a:solidFill>
                          <a:effectLst/>
                        </a:rPr>
                        <a:t>can’t</a:t>
                      </a:r>
                      <a:r>
                        <a:rPr lang="fr-FR" sz="1000" kern="1200" dirty="0">
                          <a:solidFill>
                            <a:schemeClr val="dk1"/>
                          </a:solidFill>
                          <a:effectLst/>
                        </a:rPr>
                        <a:t>…</a:t>
                      </a:r>
                      <a:endParaRPr lang="en-GB" sz="10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9632605"/>
                  </a:ext>
                </a:extLst>
              </a:tr>
            </a:tbl>
          </a:graphicData>
        </a:graphic>
      </p:graphicFrame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528358"/>
              </p:ext>
            </p:extLst>
          </p:nvPr>
        </p:nvGraphicFramePr>
        <p:xfrm>
          <a:off x="3103844" y="765376"/>
          <a:ext cx="2903984" cy="2885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0084">
                  <a:extLst>
                    <a:ext uri="{9D8B030D-6E8A-4147-A177-3AD203B41FA5}">
                      <a16:colId xmlns:a16="http://schemas.microsoft.com/office/drawing/2014/main" val="103584880"/>
                    </a:ext>
                  </a:extLst>
                </a:gridCol>
                <a:gridCol w="2083900">
                  <a:extLst>
                    <a:ext uri="{9D8B030D-6E8A-4147-A177-3AD203B41FA5}">
                      <a16:colId xmlns:a16="http://schemas.microsoft.com/office/drawing/2014/main" val="533832701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GB" sz="1200" dirty="0"/>
                        <a:t>Subject Specific Vocabulary 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9033692"/>
                  </a:ext>
                </a:extLst>
              </a:tr>
              <a:tr h="276560">
                <a:tc>
                  <a:txBody>
                    <a:bodyPr/>
                    <a:lstStyle/>
                    <a:p>
                      <a:r>
                        <a:rPr lang="en-GB" sz="900" dirty="0"/>
                        <a:t>Lesson 5</a:t>
                      </a:r>
                    </a:p>
                    <a:p>
                      <a:r>
                        <a:rPr lang="en-GB" sz="900" dirty="0"/>
                        <a:t>Can you …?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tennis	to play tennis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foot	to play football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hockey	to play hockey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netball	to play netball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rugby	to play rugby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jouer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 au cricket	to play cricket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du </a:t>
                      </a:r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vélo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to go cycling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faire du ski	to go skiing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1320352"/>
                  </a:ext>
                </a:extLst>
              </a:tr>
              <a:tr h="288032">
                <a:tc>
                  <a:txBody>
                    <a:bodyPr/>
                    <a:lstStyle/>
                    <a:p>
                      <a:r>
                        <a:rPr lang="en-GB" sz="900" dirty="0"/>
                        <a:t>Lesson 6</a:t>
                      </a:r>
                    </a:p>
                    <a:p>
                      <a:r>
                        <a:rPr lang="en-GB" sz="900" dirty="0"/>
                        <a:t>A tennis match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un billet	a ticket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travailler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to work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malade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ill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célèbre	famous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triste	sad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content	happy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frapper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to hit or knock</a:t>
                      </a:r>
                    </a:p>
                    <a:p>
                      <a:r>
                        <a:rPr lang="en-GB" sz="900" kern="1200" dirty="0" err="1">
                          <a:solidFill>
                            <a:schemeClr val="dk1"/>
                          </a:solidFill>
                          <a:effectLst/>
                        </a:rPr>
                        <a:t>ramasser</a:t>
                      </a:r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	to collect</a:t>
                      </a:r>
                    </a:p>
                    <a:p>
                      <a:r>
                        <a:rPr lang="en-GB" sz="900" kern="1200" dirty="0">
                          <a:solidFill>
                            <a:schemeClr val="dk1"/>
                          </a:solidFill>
                          <a:effectLst/>
                        </a:rPr>
                        <a:t>donner	to give</a:t>
                      </a:r>
                      <a:endParaRPr lang="en-GB" sz="9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2645326"/>
                  </a:ext>
                </a:extLst>
              </a:tr>
            </a:tbl>
          </a:graphicData>
        </a:graphic>
      </p:graphicFrame>
      <p:pic>
        <p:nvPicPr>
          <p:cNvPr id="3076" name="Picture 4" descr="Image result for sports clipart">
            <a:extLst>
              <a:ext uri="{FF2B5EF4-FFF2-40B4-BE49-F238E27FC236}">
                <a16:creationId xmlns:a16="http://schemas.microsoft.com/office/drawing/2014/main" id="{0C27531E-3A3E-4E52-8C04-A1338850A0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7828" y="5419312"/>
            <a:ext cx="2525181" cy="1318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Image result for sports equipment clipart">
            <a:extLst>
              <a:ext uri="{FF2B5EF4-FFF2-40B4-BE49-F238E27FC236}">
                <a16:creationId xmlns:a16="http://schemas.microsoft.com/office/drawing/2014/main" id="{A8917AFC-E549-4394-929E-C6058775C9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3077"/>
          <a:stretch/>
        </p:blipFill>
        <p:spPr bwMode="auto">
          <a:xfrm>
            <a:off x="7079250" y="5523994"/>
            <a:ext cx="1957246" cy="11546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2" descr="Image result for sports stadium clipart">
            <a:extLst>
              <a:ext uri="{FF2B5EF4-FFF2-40B4-BE49-F238E27FC236}">
                <a16:creationId xmlns:a16="http://schemas.microsoft.com/office/drawing/2014/main" id="{250E9644-7B73-4C5E-9B16-F58A9FDE71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6238" y="5582295"/>
            <a:ext cx="1630750" cy="11625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">
            <a:extLst>
              <a:ext uri="{FF2B5EF4-FFF2-40B4-BE49-F238E27FC236}">
                <a16:creationId xmlns:a16="http://schemas.microsoft.com/office/drawing/2014/main" id="{C916809D-89A7-8045-AD87-F84837A5920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512" y="173238"/>
            <a:ext cx="8856984" cy="492125"/>
          </a:xfrm>
          <a:prstGeom prst="rect">
            <a:avLst/>
          </a:prstGeom>
          <a:gradFill flip="none" rotWithShape="1">
            <a:gsLst>
              <a:gs pos="19000">
                <a:schemeClr val="bg1"/>
              </a:gs>
              <a:gs pos="55000">
                <a:schemeClr val="accent1">
                  <a:lumMod val="75000"/>
                </a:schemeClr>
              </a:gs>
              <a:gs pos="97000">
                <a:srgbClr val="FF0000"/>
              </a:gs>
            </a:gsLst>
            <a:path path="circle">
              <a:fillToRect l="50000" t="50000" r="50000" b="50000"/>
            </a:path>
            <a:tileRect/>
          </a:gradFill>
          <a:ln w="19050" cap="rnd">
            <a:noFill/>
            <a:prstDash val="solid"/>
            <a:miter lim="800000"/>
            <a:headEnd/>
            <a:tailEnd/>
          </a:ln>
        </p:spPr>
        <p:txBody>
          <a:bodyPr rot="0" vert="horz" wrap="square" lIns="91440" tIns="45720" rIns="91440" bIns="45720" rtlCol="0" anchor="t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solidFill>
                  <a:srgbClr val="000000"/>
                </a:solidFill>
                <a:latin typeface="Comic Sans MS" panose="030F09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French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  <a:r>
              <a:rPr lang="en-GB" sz="1800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          </a:t>
            </a:r>
            <a:r>
              <a:rPr lang="en-GB" sz="1800" u="sng" dirty="0">
                <a:solidFill>
                  <a:srgbClr val="00000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Term 6: Sport</a:t>
            </a:r>
            <a:endParaRPr lang="en-GB" sz="11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7CEBA99-CBDB-8940-B354-749CDDBFD28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1293" y="193240"/>
            <a:ext cx="445135" cy="45212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1D0C5B5-6923-B447-AA8A-CE4AD88001BF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400" y="213243"/>
            <a:ext cx="445135" cy="45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9003751"/>
      </p:ext>
    </p:extLst>
  </p:cSld>
  <p:clrMapOvr>
    <a:masterClrMapping/>
  </p:clrMapOvr>
  <p:transition spd="slow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f1de841c-ff39-4427-86d4-35ae088a8026" xsi:nil="true"/>
    <lcf76f155ced4ddcb4097134ff3c332f xmlns="4354224f-a798-491d-a370-0c180897a13a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8AD5F6339445408493C98B6CFBD48D" ma:contentTypeVersion="13" ma:contentTypeDescription="Create a new document." ma:contentTypeScope="" ma:versionID="10fb6816a25ddd2b791f5c35c2a56c45">
  <xsd:schema xmlns:xsd="http://www.w3.org/2001/XMLSchema" xmlns:xs="http://www.w3.org/2001/XMLSchema" xmlns:p="http://schemas.microsoft.com/office/2006/metadata/properties" xmlns:ns2="4354224f-a798-491d-a370-0c180897a13a" xmlns:ns3="f1de841c-ff39-4427-86d4-35ae088a8026" targetNamespace="http://schemas.microsoft.com/office/2006/metadata/properties" ma:root="true" ma:fieldsID="b1ddc2cd00a7a8a5920d279789323566" ns2:_="" ns3:_="">
    <xsd:import namespace="4354224f-a798-491d-a370-0c180897a13a"/>
    <xsd:import namespace="f1de841c-ff39-4427-86d4-35ae088a8026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bjectDetectorVersion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354224f-a798-491d-a370-0c180897a1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e9240498-1cf3-469c-a687-eb5b8e7d1a4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1de841c-ff39-4427-86d4-35ae088a8026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4" nillable="true" ma:displayName="Taxonomy Catch All Column" ma:hidden="true" ma:list="{7df574b2-2f73-43f4-b3d7-fc338a8cd46d}" ma:internalName="TaxCatchAll" ma:showField="CatchAllData" ma:web="f1de841c-ff39-4427-86d4-35ae088a8026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CE4A8D1-5B4A-4008-963D-8416786BAAB5}">
  <ds:schemaRefs>
    <ds:schemaRef ds:uri="http://schemas.openxmlformats.org/package/2006/metadata/core-properties"/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purl.org/dc/terms/"/>
    <ds:schemaRef ds:uri="http://schemas.microsoft.com/office/infopath/2007/PartnerControls"/>
    <ds:schemaRef ds:uri="50bb6090-5005-4afe-a058-4c21c5a2e564"/>
    <ds:schemaRef ds:uri="23af2eeb-c06a-4b0d-a8e9-bbffaa9d1537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4C08609A-8612-4832-87A2-6B06A51191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DF05088-0C09-48D9-98A7-C3C9F2914797}"/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3148</Words>
  <Application>Microsoft Macintosh PowerPoint</Application>
  <PresentationFormat>On-screen Show (4:3)</PresentationFormat>
  <Paragraphs>535</Paragraphs>
  <Slides>6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Century Gothic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 French            Year 4           Term 5: The Body </vt:lpstr>
      <vt:lpstr>PowerPoint Presentation</vt:lpstr>
    </vt:vector>
  </TitlesOfParts>
  <Company>Miers Court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: Other Foundation Subjects</dc:title>
  <dc:creator>Michelle Munns</dc:creator>
  <cp:lastModifiedBy>Shakira Rumjaun</cp:lastModifiedBy>
  <cp:revision>10</cp:revision>
  <cp:lastPrinted>2020-01-28T14:17:46Z</cp:lastPrinted>
  <dcterms:created xsi:type="dcterms:W3CDTF">2019-11-18T10:47:13Z</dcterms:created>
  <dcterms:modified xsi:type="dcterms:W3CDTF">2021-09-14T19:40:14Z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0x010100098AD5F6339445408493C98B6CFBD48D</vt:lpwstr>
  </property>
</Properties>
</file>